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7" r:id="rId1"/>
    <p:sldMasterId id="2147483943" r:id="rId2"/>
    <p:sldMasterId id="2147484086" r:id="rId3"/>
    <p:sldMasterId id="2147484127" r:id="rId4"/>
    <p:sldMasterId id="2147484139" r:id="rId5"/>
  </p:sldMasterIdLst>
  <p:notesMasterIdLst>
    <p:notesMasterId r:id="rId31"/>
  </p:notesMasterIdLst>
  <p:handoutMasterIdLst>
    <p:handoutMasterId r:id="rId32"/>
  </p:handoutMasterIdLst>
  <p:sldIdLst>
    <p:sldId id="431" r:id="rId6"/>
    <p:sldId id="2142532218" r:id="rId7"/>
    <p:sldId id="2142532307" r:id="rId8"/>
    <p:sldId id="2142532229" r:id="rId9"/>
    <p:sldId id="2142532235" r:id="rId10"/>
    <p:sldId id="2142532219" r:id="rId11"/>
    <p:sldId id="2142532225" r:id="rId12"/>
    <p:sldId id="2142532226" r:id="rId13"/>
    <p:sldId id="2142532220" r:id="rId14"/>
    <p:sldId id="2142532227" r:id="rId15"/>
    <p:sldId id="2142532228" r:id="rId16"/>
    <p:sldId id="141168606" r:id="rId17"/>
    <p:sldId id="141168982" r:id="rId18"/>
    <p:sldId id="820" r:id="rId19"/>
    <p:sldId id="2142532230" r:id="rId20"/>
    <p:sldId id="2142532234" r:id="rId21"/>
    <p:sldId id="2142532231" r:id="rId22"/>
    <p:sldId id="2142532232" r:id="rId23"/>
    <p:sldId id="2142532310" r:id="rId24"/>
    <p:sldId id="2142532309" r:id="rId25"/>
    <p:sldId id="2142532308" r:id="rId26"/>
    <p:sldId id="2722" r:id="rId27"/>
    <p:sldId id="2142532233" r:id="rId28"/>
    <p:sldId id="2142532223" r:id="rId29"/>
    <p:sldId id="2142532224" r:id="rId30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8BE"/>
    <a:srgbClr val="BD9483"/>
    <a:srgbClr val="0000FF"/>
    <a:srgbClr val="D7CEFF"/>
    <a:srgbClr val="C2F01B"/>
    <a:srgbClr val="FCEBB8"/>
    <a:srgbClr val="8AA4F3"/>
    <a:srgbClr val="272248"/>
    <a:srgbClr val="FF7D54"/>
    <a:srgbClr val="4549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/>
    <p:restoredTop sz="95274"/>
  </p:normalViewPr>
  <p:slideViewPr>
    <p:cSldViewPr snapToGrid="0" snapToObjects="1" showGuides="1">
      <p:cViewPr varScale="1">
        <p:scale>
          <a:sx n="138" d="100"/>
          <a:sy n="138" d="100"/>
        </p:scale>
        <p:origin x="728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4712"/>
    </p:cViewPr>
  </p:outlin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118" d="100"/>
        <a:sy n="118" d="100"/>
      </p:scale>
      <p:origin x="0" y="0"/>
    </p:cViewPr>
  </p:sorterViewPr>
  <p:notesViewPr>
    <p:cSldViewPr snapToGrid="0" snapToObjects="1" showGuides="1">
      <p:cViewPr varScale="1">
        <p:scale>
          <a:sx n="78" d="100"/>
          <a:sy n="78" d="100"/>
        </p:scale>
        <p:origin x="2216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1B1F9-D0CB-FF4D-BEE0-BED1F1FDA196}" type="datetimeFigureOut">
              <a:rPr lang="en-US" smtClean="0"/>
              <a:t>1/26/21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BA3DDA-848E-4542-90FB-F9E770D81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7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E012A-D992-5D42-B86E-AA2BC0764EE1}" type="datetimeFigureOut">
              <a:rPr lang="en-US" smtClean="0"/>
              <a:t>1/26/21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02FFD-07D4-5C4F-BD77-921008177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53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283C8-DBE7-0A45-8274-D1C287C09D1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298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85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711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556A73-C896-4E95-8A24-597AB4FE78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384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02FFD-07D4-5C4F-BD77-9210081773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9068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3038" indent="-173038">
              <a:spcBef>
                <a:spcPct val="0"/>
              </a:spcBef>
              <a:spcAft>
                <a:spcPct val="30000"/>
              </a:spcAft>
              <a:buClr>
                <a:srgbClr val="808080"/>
              </a:buClr>
              <a:buSzPct val="80000"/>
              <a:buFont typeface="Arial" pitchFamily="34" charset="0"/>
              <a:buChar char="■"/>
              <a:defRPr/>
            </a:pPr>
            <a:r>
              <a:rPr lang="en-US" sz="900" dirty="0">
                <a:solidFill>
                  <a:srgbClr val="000000"/>
                </a:solidFill>
              </a:rPr>
              <a:t>Focus on </a:t>
            </a:r>
            <a:r>
              <a:rPr lang="en-US" sz="900" b="1" dirty="0">
                <a:solidFill>
                  <a:srgbClr val="000000"/>
                </a:solidFill>
              </a:rPr>
              <a:t>maturing the entity</a:t>
            </a:r>
            <a:r>
              <a:rPr lang="en-US" sz="900" dirty="0">
                <a:solidFill>
                  <a:srgbClr val="000000"/>
                </a:solidFill>
              </a:rPr>
              <a:t> along its lifecycle </a:t>
            </a:r>
          </a:p>
          <a:p>
            <a:pPr marL="173038" indent="-173038">
              <a:spcBef>
                <a:spcPct val="0"/>
              </a:spcBef>
              <a:spcAft>
                <a:spcPct val="30000"/>
              </a:spcAft>
              <a:buClr>
                <a:srgbClr val="808080"/>
              </a:buClr>
              <a:buSzPct val="80000"/>
              <a:buFont typeface="Arial" pitchFamily="34" charset="0"/>
              <a:buChar char="■"/>
              <a:defRPr/>
            </a:pPr>
            <a:r>
              <a:rPr lang="en-US" sz="900" dirty="0">
                <a:solidFill>
                  <a:srgbClr val="000000"/>
                </a:solidFill>
              </a:rPr>
              <a:t>Identify </a:t>
            </a:r>
            <a:r>
              <a:rPr lang="en-US" sz="900" b="1" dirty="0">
                <a:solidFill>
                  <a:srgbClr val="000000"/>
                </a:solidFill>
              </a:rPr>
              <a:t>role specific information</a:t>
            </a:r>
            <a:r>
              <a:rPr lang="en-US" sz="900" dirty="0">
                <a:solidFill>
                  <a:srgbClr val="000000"/>
                </a:solidFill>
              </a:rPr>
              <a:t> required to mature the entity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09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9.pn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rgbClr val="272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BM"/>
          <p:cNvSpPr txBox="1"/>
          <p:nvPr/>
        </p:nvSpPr>
        <p:spPr>
          <a:xfrm>
            <a:off x="2799433" y="1488939"/>
            <a:ext cx="678553" cy="4462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1600" tIns="38100" rIns="38100" bIns="38100" numCol="1" anchor="ctr">
            <a:spAutoFit/>
          </a:bodyPr>
          <a:lstStyle>
            <a:lvl1pPr>
              <a:defRPr sz="3500" b="0">
                <a:solidFill>
                  <a:srgbClr val="FFFFFF"/>
                </a:solidFill>
                <a:latin typeface="IBM Plex Sans Text"/>
                <a:ea typeface="IBM Plex Sans Text"/>
                <a:cs typeface="IBM Plex Sans Text"/>
                <a:sym typeface="IBM Plex Sans Text"/>
              </a:defRPr>
            </a:lvl1pPr>
          </a:lstStyle>
          <a:p>
            <a:r>
              <a:rPr sz="2400" baseline="0" dirty="0"/>
              <a:t>IBM</a:t>
            </a:r>
          </a:p>
        </p:txBody>
      </p:sp>
      <p:sp>
        <p:nvSpPr>
          <p:cNvPr id="12" name="Line"/>
          <p:cNvSpPr/>
          <p:nvPr userDrawn="1"/>
        </p:nvSpPr>
        <p:spPr>
          <a:xfrm>
            <a:off x="2799433" y="3002737"/>
            <a:ext cx="1138404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  <a:endParaRPr sz="2400"/>
          </a:p>
        </p:txBody>
      </p:sp>
      <p:sp>
        <p:nvSpPr>
          <p:cNvPr id="13" name="Sub Title"/>
          <p:cNvSpPr txBox="1">
            <a:spLocks noGrp="1"/>
          </p:cNvSpPr>
          <p:nvPr userDrawn="1">
            <p:ph type="body" sz="quarter" idx="13" hasCustomPrompt="1"/>
          </p:nvPr>
        </p:nvSpPr>
        <p:spPr>
          <a:xfrm>
            <a:off x="2799433" y="3033607"/>
            <a:ext cx="5560796" cy="427040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2775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</a:lstStyle>
          <a:p>
            <a:r>
              <a:rPr lang="en-GB" dirty="0"/>
              <a:t>Sub Title</a:t>
            </a:r>
            <a:endParaRPr dirty="0"/>
          </a:p>
        </p:txBody>
      </p:sp>
      <p:sp>
        <p:nvSpPr>
          <p:cNvPr id="16" name="Title"/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2799433" y="1822093"/>
            <a:ext cx="5560796" cy="623248"/>
          </a:xfrm>
          <a:prstGeom prst="rect">
            <a:avLst/>
          </a:prstGeom>
        </p:spPr>
        <p:txBody>
          <a:bodyPr wrap="square" lIns="0" tIns="0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lang="en-US" sz="4050" b="0" kern="1200" baseline="0" smtClean="0">
                <a:solidFill>
                  <a:srgbClr val="B0BEF3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4" name="Rectangle 6"/>
          <p:cNvSpPr>
            <a:spLocks noChangeArrowheads="1"/>
          </p:cNvSpPr>
          <p:nvPr userDrawn="1"/>
        </p:nvSpPr>
        <p:spPr bwMode="black">
          <a:xfrm>
            <a:off x="7589838" y="4902994"/>
            <a:ext cx="1371600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" baseline="0" dirty="0">
                <a:solidFill>
                  <a:srgbClr val="B1BEF4"/>
                </a:solidFill>
                <a:latin typeface="IBM Plex Sans Regular" charset="0"/>
                <a:cs typeface=""/>
              </a:rPr>
              <a:t>© 2020 IBM Corporation</a:t>
            </a:r>
            <a:endParaRPr lang="en-US" altLang="en-US" sz="1350" baseline="0" dirty="0">
              <a:solidFill>
                <a:srgbClr val="B1BEF4"/>
              </a:solidFill>
              <a:latin typeface="IBM Plex Sans Regular" charset="0"/>
              <a:cs typeface=""/>
            </a:endParaRP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" r="546" b="336"/>
          <a:stretch/>
        </p:blipFill>
        <p:spPr>
          <a:xfrm>
            <a:off x="883469" y="1253553"/>
            <a:ext cx="1736730" cy="173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99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DCC846C-0D8F-5846-A502-9E0A7D0DF37C}"/>
              </a:ext>
            </a:extLst>
          </p:cNvPr>
          <p:cNvSpPr/>
          <p:nvPr userDrawn="1"/>
        </p:nvSpPr>
        <p:spPr>
          <a:xfrm flipV="1">
            <a:off x="0" y="0"/>
            <a:ext cx="9144000" cy="7013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25" b="0" i="0">
              <a:latin typeface="Arial Regular" charset="0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BE8A401B-57D9-5E4A-A13B-87FC916AE8E6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427274" y="0"/>
            <a:ext cx="701387" cy="70138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48E3E-6B9F-C844-933F-0AA1322FB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86" y="119659"/>
            <a:ext cx="8022836" cy="40914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4E1370-40A4-274E-A635-81A9C262E0E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6E76A24-8C52-5148-B171-B7A30D23F863}" type="datetime3">
              <a:rPr lang="en-AU" smtClean="0"/>
              <a:t>26 January,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0F1570-3F14-B845-8FEC-6EB14D5FC1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IBM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711565-636A-A340-B4DF-13252BFD02A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AU" smtClean="0"/>
              <a:pPr algn="ctr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180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Cloud/November 2018 / © 2018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1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241301"/>
            <a:ext cx="521589" cy="2114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C1E7D1-F892-4F54-ACCB-873945D3AF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31665" y="4440473"/>
            <a:ext cx="1819940" cy="45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74141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9551624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0322244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4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8257952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4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63692795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3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38027284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5187462" cy="4520805"/>
          </a:xfrm>
        </p:spPr>
        <p:txBody>
          <a:bodyPr/>
          <a:lstStyle>
            <a:lvl1pPr marL="117469" indent="-11746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21515841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5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2939397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2271502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rgbClr val="325C8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889" y="780218"/>
            <a:ext cx="8393711" cy="3856516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F84A5E31-6EA8-114C-A0F5-AD1C11DD6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116" y="4872039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IBM Garage for Cloud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995774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2"/>
            <a:ext cx="4114800" cy="3589655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8043788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20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50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0005075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9189375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585845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5619520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1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7084998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5860550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4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2678934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01318583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81761190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52080541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827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2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9963673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2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8303141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371336"/>
      </p:ext>
    </p:extLst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9617504"/>
      </p:ext>
    </p:extLst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29644742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12982149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1758232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90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8338599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90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3687068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6490531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F63A97E-D605-DC42-8452-C14CD1FA87FA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DE45A-B8C1-EA45-B13B-756A2F0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69" indent="-117469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5381452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6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7"/>
            <a:ext cx="6400800" cy="4597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841510597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45833225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8642059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 sz="1100"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3229950"/>
      </p:ext>
    </p:extLst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2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11148"/>
      </p:ext>
    </p:extLst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3_Bar Gray90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C9DE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IBM Plex Sans" panose="020B0503050000000000" pitchFamily="34" charset="0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96047"/>
            <a:ext cx="1828800" cy="4491101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baseline="0">
                <a:solidFill>
                  <a:schemeClr val="tx1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28026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Black Bkgd">
    <p:bg>
      <p:bgPr>
        <a:solidFill>
          <a:srgbClr val="0102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17189">
              <a:lnSpc>
                <a:spcPct val="90000"/>
              </a:lnSpc>
              <a:spcBef>
                <a:spcPts val="540"/>
              </a:spcBef>
              <a:buClr>
                <a:srgbClr val="1D3649"/>
              </a:buClr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4342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6_Bar_Gray70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565656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96047"/>
            <a:ext cx="1828800" cy="4491101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>
                <a:solidFill>
                  <a:schemeClr val="bg2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40040685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F4FF0-7E55-1542-80B5-EC6E33EB9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998560-6642-894F-BCCF-45E4FC6D4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ADAEB-190D-044F-843D-746D26A23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D977-8966-F74D-8363-5B08FA683938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88CD9-0A05-4946-8EC7-3AE77080A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33ED8-CA15-7145-B5A5-DE0664D20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E886D-60E4-0C4D-B9B3-45DB305E6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80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758" y="1191895"/>
            <a:ext cx="8541385" cy="3241992"/>
          </a:xfrm>
        </p:spPr>
        <p:txBody>
          <a:bodyPr/>
          <a:lstStyle>
            <a:lvl1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97758" y="270321"/>
            <a:ext cx="8541385" cy="914400"/>
          </a:xfrm>
        </p:spPr>
        <p:txBody>
          <a:bodyPr/>
          <a:lstStyle>
            <a:lvl1pPr>
              <a:defRPr sz="3000" b="0" i="0"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7" name="Rectangle 6"/>
          <p:cNvSpPr>
            <a:spLocks noChangeArrowheads="1"/>
          </p:cNvSpPr>
          <p:nvPr userDrawn="1"/>
        </p:nvSpPr>
        <p:spPr bwMode="black">
          <a:xfrm>
            <a:off x="6648380" y="4854403"/>
            <a:ext cx="2290763" cy="173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>
            <a:spAutoFit/>
          </a:bodyPr>
          <a:lstStyle/>
          <a:p>
            <a:pPr algn="r"/>
            <a:r>
              <a:rPr lang="en-US" sz="675" dirty="0">
                <a:solidFill>
                  <a:schemeClr val="bg1"/>
                </a:solidFill>
              </a:rPr>
              <a:t>© 2017 IBM Corporation</a:t>
            </a:r>
          </a:p>
        </p:txBody>
      </p:sp>
      <p:sp>
        <p:nvSpPr>
          <p:cNvPr id="48" name="Rectangle 6"/>
          <p:cNvSpPr>
            <a:spLocks noChangeArrowheads="1"/>
          </p:cNvSpPr>
          <p:nvPr userDrawn="1"/>
        </p:nvSpPr>
        <p:spPr bwMode="auto">
          <a:xfrm>
            <a:off x="142875" y="4842272"/>
            <a:ext cx="414338" cy="185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fld id="{35981CAD-D717-E041-9EB6-AABBDF800876}" type="slidenum">
              <a:rPr lang="en-US" sz="750">
                <a:solidFill>
                  <a:schemeClr val="bg1"/>
                </a:solidFill>
                <a:cs typeface="+mn-cs"/>
              </a:rPr>
              <a:pPr>
                <a:defRPr/>
              </a:pPr>
              <a:t>‹#›</a:t>
            </a:fld>
            <a:endParaRPr lang="en-US" sz="75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3C0A6CD8-0E77-2441-A76C-FEBFA356B6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9516" y="4833939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IBM </a:t>
            </a:r>
            <a:r>
              <a:rPr lang="en-US" b="1" dirty="0"/>
              <a:t>Garage </a:t>
            </a:r>
            <a:r>
              <a:rPr lang="en-US" dirty="0"/>
              <a:t>for Cloud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3110867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blan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Title Text"/>
          <p:cNvSpPr txBox="1">
            <a:spLocks noGrp="1"/>
          </p:cNvSpPr>
          <p:nvPr>
            <p:ph type="title"/>
          </p:nvPr>
        </p:nvSpPr>
        <p:spPr>
          <a:xfrm>
            <a:off x="228600" y="201170"/>
            <a:ext cx="4114800" cy="381001"/>
          </a:xfrm>
          <a:prstGeom prst="rect">
            <a:avLst/>
          </a:prstGeom>
        </p:spPr>
        <p:txBody>
          <a:bodyPr>
            <a:normAutofit/>
          </a:bodyPr>
          <a:lstStyle>
            <a:lvl1pPr defTabSz="457166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0152" y="4847437"/>
            <a:ext cx="95251" cy="95251"/>
          </a:xfrm>
          <a:prstGeom prst="rect">
            <a:avLst/>
          </a:prstGeom>
        </p:spPr>
        <p:txBody>
          <a:bodyPr/>
          <a:lstStyle>
            <a:lvl1pPr defTabSz="685766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3347577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>
              <a:defRPr b="0" i="0">
                <a:latin typeface="IBM Plex Sans Regular" charset="0"/>
              </a:defRPr>
            </a:lvl4pPr>
            <a:lvl5pPr>
              <a:defRPr b="0" i="0">
                <a:latin typeface="IBM Plex Sans Regula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1737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892" indent="0">
              <a:buNone/>
              <a:defRPr sz="1350"/>
            </a:lvl2pPr>
            <a:lvl3pPr marL="685783" indent="0">
              <a:buNone/>
              <a:defRPr sz="1200"/>
            </a:lvl3pPr>
            <a:lvl4pPr marL="1028675" indent="0">
              <a:buNone/>
              <a:defRPr sz="1050"/>
            </a:lvl4pPr>
            <a:lvl5pPr marL="1371566" indent="0">
              <a:buNone/>
              <a:defRPr sz="1050"/>
            </a:lvl5pPr>
            <a:lvl6pPr marL="1714457" indent="0">
              <a:buNone/>
              <a:defRPr sz="1050"/>
            </a:lvl6pPr>
            <a:lvl7pPr marL="2057348" indent="0">
              <a:buNone/>
              <a:defRPr sz="1050"/>
            </a:lvl7pPr>
            <a:lvl8pPr marL="2400240" indent="0">
              <a:buNone/>
              <a:defRPr sz="1050"/>
            </a:lvl8pPr>
            <a:lvl9pPr marL="2743132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3197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80010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25462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724606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42087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62117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705444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365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A158888-7CA9-084D-A641-EC66ACF9DB3C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B844537-9AEC-1E4F-B2D7-2A8E0564C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de-DE"/>
              <a:t>Think 2019 / DOC ID / </a:t>
            </a:r>
            <a:r>
              <a:rPr lang="de-DE" err="1"/>
              <a:t>Month</a:t>
            </a:r>
            <a:r>
              <a:rPr lang="de-DE"/>
              <a:t> XX,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87466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Event Driven Enterprise Workshop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2278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A158888-7CA9-084D-A641-EC66ACF9DB3C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B844537-9AEC-1E4F-B2D7-2A8E0564C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78957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241301"/>
            <a:ext cx="521589" cy="2114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32" t="30197" r="15583" b="32340"/>
          <a:stretch/>
        </p:blipFill>
        <p:spPr>
          <a:xfrm>
            <a:off x="7410748" y="4604933"/>
            <a:ext cx="1574103" cy="3989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001" t="20400" r="17675" b="20719"/>
          <a:stretch/>
        </p:blipFill>
        <p:spPr>
          <a:xfrm>
            <a:off x="4467225" y="405273"/>
            <a:ext cx="4297421" cy="36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6399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587524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741442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>
                <a:solidFill>
                  <a:schemeClr val="bg2"/>
                </a:solidFill>
              </a:defRPr>
            </a:lvl1pPr>
            <a:lvl2pPr>
              <a:spcBef>
                <a:spcPts val="0"/>
              </a:spcBef>
              <a:defRPr>
                <a:solidFill>
                  <a:schemeClr val="bg2"/>
                </a:solidFill>
              </a:defRPr>
            </a:lvl2pPr>
            <a:lvl3pPr>
              <a:spcBef>
                <a:spcPts val="0"/>
              </a:spcBef>
              <a:defRPr>
                <a:solidFill>
                  <a:schemeClr val="bg2"/>
                </a:solidFill>
              </a:defRPr>
            </a:lvl3pPr>
            <a:lvl4pPr>
              <a:spcBef>
                <a:spcPts val="0"/>
              </a:spcBef>
              <a:defRPr>
                <a:solidFill>
                  <a:schemeClr val="bg2"/>
                </a:solidFill>
              </a:defRPr>
            </a:lvl4pPr>
            <a:lvl5pPr>
              <a:spcBef>
                <a:spcPts val="0"/>
              </a:spcBef>
              <a:defRPr>
                <a:solidFill>
                  <a:schemeClr val="bg2"/>
                </a:solidFill>
              </a:defRPr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514363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815631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0363676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7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405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6C0E0B-1EAF-3342-8522-13EE906CD0E4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A30AC8F-7E57-784F-9862-A1209A120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56971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285781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1168"/>
            <a:ext cx="8676859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1" y="1123950"/>
            <a:ext cx="4255928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649532" y="1123950"/>
            <a:ext cx="4255928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732187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1168"/>
            <a:ext cx="8676859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1" y="1123950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78538" y="1123950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137749" y="1125277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352958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73050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80639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4933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28600" y="201168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/>
              <a:t>Click to edit Master title style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8630059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28600" y="201168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/>
              <a:t>Click to edit Master title style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8707335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228600" y="177546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6044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B450290-23D3-2D4F-AB87-780AA41C0D26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174D3-E532-7D49-A765-441D5FE46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64539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07057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312540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86409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933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68219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2400" dirty="0" smtClean="0">
                <a:latin typeface="+mj-lt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50138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866435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98054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393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8DBF8E4-D7CA-8142-B0BF-A723FD026DE7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C6C3C-0787-A445-9A6E-799792E2D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>
                <a:latin typeface="IBM Plex Sans Text" panose="020B0503050203000203" pitchFamily="34" charset="0"/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latin typeface="IBM Plex Sans Text" panose="020B0503050203000203" pitchFamily="34" charset="0"/>
              </a:defRPr>
            </a:lvl2pPr>
            <a:lvl3pPr>
              <a:defRPr sz="1100">
                <a:latin typeface="IBM Plex Sans Text" panose="020B0503050203000203" pitchFamily="34" charset="0"/>
              </a:defRPr>
            </a:lvl3pPr>
            <a:lvl4pPr>
              <a:defRPr sz="1100">
                <a:latin typeface="IBM Plex Sans Text" panose="020B0503050203000203" pitchFamily="34" charset="0"/>
              </a:defRPr>
            </a:lvl4pPr>
            <a:lvl5pPr>
              <a:defRPr sz="1100">
                <a:latin typeface="IBM Plex Sans Text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>
            <a:lvl1pPr>
              <a:defRPr>
                <a:latin typeface="IBM Plex Sans Text" panose="020B0503050203000203" pitchFamily="34" charset="0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133402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27355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765734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7945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ubtitle 2"/>
          <p:cNvSpPr txBox="1"/>
          <p:nvPr/>
        </p:nvSpPr>
        <p:spPr>
          <a:xfrm>
            <a:off x="95250" y="4868504"/>
            <a:ext cx="1074382" cy="214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>
              <a:lnSpc>
                <a:spcPct val="90000"/>
              </a:lnSpc>
              <a:defRPr sz="1400">
                <a:solidFill>
                  <a:schemeClr val="accent4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050"/>
              <a:t>IBM </a:t>
            </a:r>
            <a:r>
              <a:rPr sz="1050" b="1"/>
              <a:t>Cloud</a:t>
            </a:r>
          </a:p>
        </p:txBody>
      </p:sp>
      <p:pic>
        <p:nvPicPr>
          <p:cNvPr id="312" name="ibm_logo_dark blue-01.png" descr="ibm_logo_dark blue-01.pn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787990" y="4787490"/>
            <a:ext cx="142877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Line"/>
          <p:cNvSpPr/>
          <p:nvPr/>
        </p:nvSpPr>
        <p:spPr>
          <a:xfrm>
            <a:off x="1" y="4795838"/>
            <a:ext cx="9144002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34289" tIns="34289" rIns="34289" bIns="34289"/>
          <a:lstStyle/>
          <a:p>
            <a:endParaRPr sz="1013"/>
          </a:p>
        </p:txBody>
      </p:sp>
      <p:sp>
        <p:nvSpPr>
          <p:cNvPr id="314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1" y="190502"/>
            <a:ext cx="3018187" cy="390917"/>
          </a:xfrm>
          <a:prstGeom prst="rect">
            <a:avLst/>
          </a:prstGeom>
        </p:spPr>
        <p:txBody>
          <a:bodyPr lIns="45718" tIns="45718" rIns="45718" bIns="45718"/>
          <a:lstStyle>
            <a:lvl1pPr defTabSz="582916">
              <a:lnSpc>
                <a:spcPct val="90000"/>
              </a:lnSpc>
              <a:defRPr sz="2250" b="1">
                <a:solidFill>
                  <a:schemeClr val="accent4"/>
                </a:solidFill>
                <a:latin typeface="IBM Plex Sans Text" panose="020B0503050203000203" pitchFamily="34" charset="0"/>
              </a:defRPr>
            </a:lvl1pPr>
          </a:lstStyle>
          <a:p>
            <a:r>
              <a:rPr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677684135"/>
      </p:ext>
    </p:extLst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041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5FC0A9-6803-1544-ADDA-394D463FD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14A68-CB20-9048-91AA-A33D6CABF5C7}" type="datetimeFigureOut">
              <a:rPr lang="en-US" smtClean="0"/>
              <a:t>1/26/21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2BD081-ECAC-5F47-9591-3834105B4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96DDA-AF7C-2B4E-94F7-34BBB8B5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10148-9ACC-9D44-AA65-B2F2FC320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607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2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31.xml"/><Relationship Id="rId34" Type="http://schemas.openxmlformats.org/officeDocument/2006/relationships/slideLayout" Target="../slideLayouts/slideLayout44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29" Type="http://schemas.openxmlformats.org/officeDocument/2006/relationships/slideLayout" Target="../slideLayouts/slideLayout39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34.xml"/><Relationship Id="rId32" Type="http://schemas.openxmlformats.org/officeDocument/2006/relationships/slideLayout" Target="../slideLayouts/slideLayout42.xml"/><Relationship Id="rId37" Type="http://schemas.openxmlformats.org/officeDocument/2006/relationships/slideLayout" Target="../slideLayouts/slideLayout47.xml"/><Relationship Id="rId4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28" Type="http://schemas.openxmlformats.org/officeDocument/2006/relationships/slideLayout" Target="../slideLayouts/slideLayout38.xml"/><Relationship Id="rId36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41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Relationship Id="rId27" Type="http://schemas.openxmlformats.org/officeDocument/2006/relationships/slideLayout" Target="../slideLayouts/slideLayout37.xml"/><Relationship Id="rId30" Type="http://schemas.openxmlformats.org/officeDocument/2006/relationships/slideLayout" Target="../slideLayouts/slideLayout40.xml"/><Relationship Id="rId35" Type="http://schemas.openxmlformats.org/officeDocument/2006/relationships/slideLayout" Target="../slideLayouts/slideLayout45.xml"/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slideLayout" Target="../slideLayouts/slideLayout35.xml"/><Relationship Id="rId33" Type="http://schemas.openxmlformats.org/officeDocument/2006/relationships/slideLayout" Target="../slideLayouts/slideLayout43.xml"/><Relationship Id="rId38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image" Target="../media/image6.png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26" Type="http://schemas.openxmlformats.org/officeDocument/2006/relationships/slideLayout" Target="../slideLayouts/slideLayout88.xml"/><Relationship Id="rId3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83.xml"/><Relationship Id="rId34" Type="http://schemas.openxmlformats.org/officeDocument/2006/relationships/slideLayout" Target="../slideLayouts/slideLayout96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5" Type="http://schemas.openxmlformats.org/officeDocument/2006/relationships/slideLayout" Target="../slideLayouts/slideLayout87.xml"/><Relationship Id="rId33" Type="http://schemas.openxmlformats.org/officeDocument/2006/relationships/slideLayout" Target="../slideLayouts/slideLayout95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82.xml"/><Relationship Id="rId29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24" Type="http://schemas.openxmlformats.org/officeDocument/2006/relationships/slideLayout" Target="../slideLayouts/slideLayout86.xml"/><Relationship Id="rId32" Type="http://schemas.openxmlformats.org/officeDocument/2006/relationships/slideLayout" Target="../slideLayouts/slideLayout94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23" Type="http://schemas.openxmlformats.org/officeDocument/2006/relationships/slideLayout" Target="../slideLayouts/slideLayout85.xml"/><Relationship Id="rId28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81.xml"/><Relationship Id="rId31" Type="http://schemas.openxmlformats.org/officeDocument/2006/relationships/slideLayout" Target="../slideLayouts/slideLayout93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84.xml"/><Relationship Id="rId27" Type="http://schemas.openxmlformats.org/officeDocument/2006/relationships/slideLayout" Target="../slideLayouts/slideLayout89.xml"/><Relationship Id="rId30" Type="http://schemas.openxmlformats.org/officeDocument/2006/relationships/slideLayout" Target="../slideLayouts/slideLayout92.xml"/><Relationship Id="rId35" Type="http://schemas.openxmlformats.org/officeDocument/2006/relationships/theme" Target="../theme/theme5.xml"/><Relationship Id="rId8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Garage for Cloud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4858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4082" r:id="rId2"/>
    <p:sldLayoutId id="2147484085" r:id="rId3"/>
  </p:sldLayoutIdLst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93688" y="44451"/>
            <a:ext cx="8393112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93688" y="901701"/>
            <a:ext cx="8393112" cy="369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7575" y="4822825"/>
            <a:ext cx="400050" cy="274638"/>
          </a:xfrm>
          <a:prstGeom prst="rect">
            <a:avLst/>
          </a:prstGeom>
        </p:spPr>
        <p:txBody>
          <a:bodyPr vert="horz" wrap="square" lIns="91438" tIns="45719" rIns="91438" bIns="45719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chemeClr val="accent2"/>
                </a:solidFill>
              </a:defRPr>
            </a:lvl1pPr>
          </a:lstStyle>
          <a:p>
            <a:pPr defTabSz="457189" fontAlgn="base">
              <a:spcBef>
                <a:spcPct val="0"/>
              </a:spcBef>
              <a:spcAft>
                <a:spcPct val="0"/>
              </a:spcAft>
            </a:pPr>
            <a:fld id="{BD0AB609-994D-1C4A-AFB2-93F690D7CF98}" type="slidenum">
              <a:rPr lang="en-US">
                <a:solidFill>
                  <a:srgbClr val="5AAAFA"/>
                </a:solidFill>
                <a:ea typeface="ＭＳ Ｐゴシック" charset="0"/>
                <a:cs typeface="Arial" charset="0"/>
              </a:rPr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5AAAFA"/>
              </a:solidFill>
              <a:ea typeface="ＭＳ Ｐゴシック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2" y="4887208"/>
            <a:ext cx="196924" cy="2247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AE824C-C2EA-A04B-8C3D-E7CD6D0BAB82}"/>
              </a:ext>
            </a:extLst>
          </p:cNvPr>
          <p:cNvSpPr/>
          <p:nvPr userDrawn="1"/>
        </p:nvSpPr>
        <p:spPr bwMode="auto">
          <a:xfrm>
            <a:off x="-1" y="0"/>
            <a:ext cx="54000" cy="72367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srgbClr val="0064FF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0B4C6E-D8E7-EA4D-84C0-9D649C539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3688" y="479107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IBM </a:t>
            </a:r>
            <a:r>
              <a:rPr lang="en-US" b="1" dirty="0"/>
              <a:t>Garage</a:t>
            </a:r>
            <a:r>
              <a:rPr lang="en-US" dirty="0"/>
              <a:t> for Cloud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A845D1-EB5C-0045-8A11-EAF2168D9C21}"/>
              </a:ext>
            </a:extLst>
          </p:cNvPr>
          <p:cNvSpPr/>
          <p:nvPr userDrawn="1"/>
        </p:nvSpPr>
        <p:spPr>
          <a:xfrm>
            <a:off x="6983579" y="4852422"/>
            <a:ext cx="13163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800" baseline="0" dirty="0">
                <a:solidFill>
                  <a:schemeClr val="accent1"/>
                </a:solidFill>
                <a:latin typeface="IBM Plex Sans Regular" charset="0"/>
                <a:cs typeface=""/>
              </a:rPr>
              <a:t>© 2020 IBM Corporation</a:t>
            </a:r>
            <a:endParaRPr lang="en-US" altLang="en-US" sz="3200" baseline="0" dirty="0">
              <a:solidFill>
                <a:schemeClr val="accent1"/>
              </a:solidFill>
              <a:latin typeface="IBM Plex Sans Regular" charset="0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52066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66" r:id="rId2"/>
    <p:sldLayoutId id="2147483947" r:id="rId3"/>
    <p:sldLayoutId id="2147483948" r:id="rId4"/>
    <p:sldLayoutId id="2147483949" r:id="rId5"/>
    <p:sldLayoutId id="2147483950" r:id="rId6"/>
    <p:sldLayoutId id="2147484175" r:id="rId7"/>
  </p:sldLayoutIdLst>
  <p:hf hdr="0" ftr="0" dt="0"/>
  <p:txStyles>
    <p:titleStyle>
      <a:lvl1pPr algn="l" defTabSz="457189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accent1"/>
          </a:solidFill>
          <a:latin typeface="+mj-lt"/>
          <a:ea typeface="ＭＳ Ｐゴシック" charset="0"/>
          <a:cs typeface="+mj-cs"/>
        </a:defRPr>
      </a:lvl1pPr>
      <a:lvl2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2pPr>
      <a:lvl3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3pPr>
      <a:lvl4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4pPr>
      <a:lvl5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5pPr>
      <a:lvl6pPr marL="457189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6pPr>
      <a:lvl7pPr marL="914378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7pPr>
      <a:lvl8pPr marL="1371566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8pPr>
      <a:lvl9pPr marL="1828754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9pPr>
    </p:titleStyle>
    <p:bodyStyle>
      <a:lvl1pPr marL="180971" indent="-180971" algn="l" defTabSz="457189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Font typeface="Arial" charset="0"/>
        <a:buChar char="•"/>
        <a:defRPr sz="2000" kern="1200">
          <a:solidFill>
            <a:srgbClr val="777677"/>
          </a:solidFill>
          <a:latin typeface="IBM Plex Sans" panose="020B0503050203000203" pitchFamily="34" charset="77"/>
          <a:ea typeface="ＭＳ Ｐゴシック" charset="0"/>
          <a:cs typeface="+mn-cs"/>
        </a:defRPr>
      </a:lvl1pPr>
      <a:lvl2pPr marL="420677" indent="-180971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–"/>
        <a:defRPr kern="1200">
          <a:solidFill>
            <a:srgbClr val="777677"/>
          </a:solidFill>
          <a:latin typeface="IBM Plex Sans" panose="020B0503050203000203" pitchFamily="34" charset="77"/>
          <a:ea typeface="ＭＳ Ｐゴシック" charset="0"/>
          <a:cs typeface="+mn-cs"/>
        </a:defRPr>
      </a:lvl2pPr>
      <a:lvl3pPr marL="593711" indent="-173034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•"/>
        <a:defRPr sz="1600" kern="1200">
          <a:solidFill>
            <a:schemeClr val="accent2"/>
          </a:solidFill>
          <a:latin typeface="IBM Plex Sans" panose="020B0503050203000203" pitchFamily="34" charset="77"/>
          <a:ea typeface="ＭＳ Ｐゴシック" charset="0"/>
          <a:cs typeface="+mn-cs"/>
        </a:defRPr>
      </a:lvl3pPr>
      <a:lvl4pPr marL="893741" indent="-300031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–"/>
        <a:defRPr sz="1400" kern="1200">
          <a:solidFill>
            <a:schemeClr val="accent2"/>
          </a:solidFill>
          <a:latin typeface="IBM Plex Sans" panose="020B0503050203000203" pitchFamily="34" charset="77"/>
          <a:ea typeface="ＭＳ Ｐゴシック" charset="0"/>
          <a:cs typeface="+mn-cs"/>
        </a:defRPr>
      </a:lvl4pPr>
      <a:lvl5pPr marL="1074711" indent="-180971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»"/>
        <a:defRPr sz="1400" kern="1200">
          <a:solidFill>
            <a:schemeClr val="accent2"/>
          </a:solidFill>
          <a:latin typeface="IBM Plex Sans" panose="020B0503050203000203" pitchFamily="34" charset="77"/>
          <a:ea typeface="ＭＳ Ｐゴシック" charset="0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6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43179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  <p:sldLayoutId id="2147484098" r:id="rId12"/>
    <p:sldLayoutId id="2147484099" r:id="rId13"/>
    <p:sldLayoutId id="2147484100" r:id="rId14"/>
    <p:sldLayoutId id="2147484101" r:id="rId15"/>
    <p:sldLayoutId id="2147484102" r:id="rId16"/>
    <p:sldLayoutId id="2147484103" r:id="rId17"/>
    <p:sldLayoutId id="2147484104" r:id="rId18"/>
    <p:sldLayoutId id="2147484105" r:id="rId19"/>
    <p:sldLayoutId id="2147484106" r:id="rId20"/>
    <p:sldLayoutId id="2147484107" r:id="rId21"/>
    <p:sldLayoutId id="2147484108" r:id="rId22"/>
    <p:sldLayoutId id="2147484109" r:id="rId23"/>
    <p:sldLayoutId id="2147484110" r:id="rId24"/>
    <p:sldLayoutId id="2147484111" r:id="rId25"/>
    <p:sldLayoutId id="2147484112" r:id="rId26"/>
    <p:sldLayoutId id="2147484113" r:id="rId27"/>
    <p:sldLayoutId id="2147484114" r:id="rId28"/>
    <p:sldLayoutId id="2147484115" r:id="rId29"/>
    <p:sldLayoutId id="2147484116" r:id="rId30"/>
    <p:sldLayoutId id="2147484117" r:id="rId31"/>
    <p:sldLayoutId id="2147484118" r:id="rId32"/>
    <p:sldLayoutId id="2147484119" r:id="rId33"/>
    <p:sldLayoutId id="2147484120" r:id="rId34"/>
    <p:sldLayoutId id="2147484121" r:id="rId35"/>
    <p:sldLayoutId id="2147484122" r:id="rId36"/>
    <p:sldLayoutId id="2147484123" r:id="rId37"/>
    <p:sldLayoutId id="2147484124" r:id="rId38"/>
    <p:sldLayoutId id="2147484125" r:id="rId39"/>
    <p:sldLayoutId id="2147484126" r:id="rId40"/>
  </p:sldLayoutIdLst>
  <p:hf hdr="0" dt="0"/>
  <p:txStyles>
    <p:titleStyle>
      <a:lvl1pPr algn="l" defTabSz="457178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IBM Plex Sans" panose="020B0503050203000203" pitchFamily="34" charset="0"/>
          <a:cs typeface="Arial" charset="0"/>
        </a:defRPr>
      </a:lvl1pPr>
    </p:titleStyle>
    <p:bodyStyle>
      <a:lvl1pPr marL="0" indent="0" algn="l" defTabSz="457178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1pPr>
      <a:lvl2pPr marL="173030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2pPr>
      <a:lvl3pPr marL="39685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3pPr>
      <a:lvl4pPr marL="625445" indent="-168267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4pPr>
      <a:lvl5pPr marL="80323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563" y="891779"/>
            <a:ext cx="8686800" cy="3874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028" name="Rectangle 6"/>
          <p:cNvSpPr>
            <a:spLocks noChangeArrowheads="1"/>
          </p:cNvSpPr>
          <p:nvPr/>
        </p:nvSpPr>
        <p:spPr bwMode="black">
          <a:xfrm>
            <a:off x="7402072" y="4902994"/>
            <a:ext cx="1371600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" baseline="0">
                <a:solidFill>
                  <a:schemeClr val="tx1"/>
                </a:solidFill>
                <a:latin typeface="IBM Plex Sans Regular" charset="0"/>
                <a:cs typeface=""/>
              </a:rPr>
              <a:t>© 2020 IBM Corporation</a:t>
            </a:r>
            <a:endParaRPr lang="en-US" altLang="en-US" sz="1350" baseline="0">
              <a:solidFill>
                <a:schemeClr val="tx1"/>
              </a:solidFill>
              <a:latin typeface="IBM Plex Sans Regular" charset="0"/>
              <a:cs typeface=""/>
            </a:endParaRPr>
          </a:p>
        </p:txBody>
      </p:sp>
      <p:sp>
        <p:nvSpPr>
          <p:cNvPr id="67591" name="Rectangle 7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773672" y="4949175"/>
            <a:ext cx="366712" cy="228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750" b="0" i="0" smtClean="0">
                <a:solidFill>
                  <a:schemeClr val="tx1"/>
                </a:solidFill>
                <a:latin typeface="IBM Plex Sans Regular" charset="0"/>
                <a:cs typeface="IBM Plex Sans Regular" charset="0"/>
              </a:defRPr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1031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82563" y="263743"/>
            <a:ext cx="8686800" cy="479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FF6B41-1167-CF41-AFED-26F8C45D39DC}"/>
              </a:ext>
            </a:extLst>
          </p:cNvPr>
          <p:cNvSpPr txBox="1"/>
          <p:nvPr userDrawn="1"/>
        </p:nvSpPr>
        <p:spPr>
          <a:xfrm>
            <a:off x="257718" y="4865289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50" baseline="0">
                <a:solidFill>
                  <a:schemeClr val="tx1"/>
                </a:solidFill>
                <a:latin typeface="IBM Plex Sans Regular" charset="0"/>
              </a:rPr>
              <a:t>IBM</a:t>
            </a:r>
            <a:r>
              <a:rPr lang="en-GB" sz="1050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lang="en-GB" sz="750" b="1" baseline="0">
                <a:solidFill>
                  <a:schemeClr val="tx1"/>
                </a:solidFill>
                <a:latin typeface="IBM Plex Sans Regular" charset="0"/>
              </a:rPr>
              <a:t>Event</a:t>
            </a:r>
            <a:r>
              <a:rPr lang="en-GB" sz="1050" b="1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lang="en-GB" sz="750" b="1" baseline="0">
                <a:solidFill>
                  <a:schemeClr val="tx1"/>
                </a:solidFill>
                <a:latin typeface="IBM Plex Sans Regular" charset="0"/>
              </a:rPr>
              <a:t>Streams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CAEAF9-D76F-8D40-A19A-3FEDD2372D3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7212" y="4862618"/>
            <a:ext cx="219456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16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  <p:sldLayoutId id="2147484174" r:id="rId12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5pPr>
      <a:lvl6pPr marL="34289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6pPr>
      <a:lvl7pPr marL="68578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7pPr>
      <a:lvl8pPr marL="102867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8pPr>
      <a:lvl9pPr marL="13715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9pPr>
    </p:titleStyle>
    <p:bodyStyle>
      <a:lvl1pPr marL="129776" indent="-129776" algn="l" rtl="0" eaLnBrk="1" fontAlgn="base" hangingPunct="1">
        <a:spcBef>
          <a:spcPct val="5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6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1pPr>
      <a:lvl2pPr marL="382181" indent="-122632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–"/>
        <a:defRPr sz="14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2pPr>
      <a:lvl3pPr marL="641731" indent="-129776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Char char="•"/>
        <a:defRPr sz="12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3pPr>
      <a:lvl4pPr marL="902471" indent="-12977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–"/>
        <a:defRPr sz="1200">
          <a:solidFill>
            <a:schemeClr val="bg1"/>
          </a:solidFill>
          <a:latin typeface="+mn-lt"/>
          <a:ea typeface="MS PGothic" panose="020B0600070205080204" pitchFamily="34" charset="-128"/>
        </a:defRPr>
      </a:lvl4pPr>
      <a:lvl5pPr marL="1154877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  <a:ea typeface="MS PGothic" panose="020B0600070205080204" pitchFamily="34" charset="-128"/>
        </a:defRPr>
      </a:lvl5pPr>
      <a:lvl6pPr marL="1497769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6pPr>
      <a:lvl7pPr marL="1840660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7pPr>
      <a:lvl8pPr marL="2183552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8pPr>
      <a:lvl9pPr marL="2526443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821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0" r:id="rId1"/>
    <p:sldLayoutId id="2147484141" r:id="rId2"/>
    <p:sldLayoutId id="2147484142" r:id="rId3"/>
    <p:sldLayoutId id="2147484143" r:id="rId4"/>
    <p:sldLayoutId id="2147484144" r:id="rId5"/>
    <p:sldLayoutId id="2147484145" r:id="rId6"/>
    <p:sldLayoutId id="2147484146" r:id="rId7"/>
    <p:sldLayoutId id="2147484147" r:id="rId8"/>
    <p:sldLayoutId id="2147484148" r:id="rId9"/>
    <p:sldLayoutId id="2147484149" r:id="rId10"/>
    <p:sldLayoutId id="2147484150" r:id="rId11"/>
    <p:sldLayoutId id="2147484151" r:id="rId12"/>
    <p:sldLayoutId id="2147484152" r:id="rId13"/>
    <p:sldLayoutId id="2147484153" r:id="rId14"/>
    <p:sldLayoutId id="2147484154" r:id="rId15"/>
    <p:sldLayoutId id="2147484155" r:id="rId16"/>
    <p:sldLayoutId id="2147484156" r:id="rId17"/>
    <p:sldLayoutId id="2147484157" r:id="rId18"/>
    <p:sldLayoutId id="2147484158" r:id="rId19"/>
    <p:sldLayoutId id="2147484159" r:id="rId20"/>
    <p:sldLayoutId id="2147484160" r:id="rId21"/>
    <p:sldLayoutId id="2147484161" r:id="rId22"/>
    <p:sldLayoutId id="2147484162" r:id="rId23"/>
    <p:sldLayoutId id="2147484163" r:id="rId24"/>
    <p:sldLayoutId id="2147484164" r:id="rId25"/>
    <p:sldLayoutId id="2147484165" r:id="rId26"/>
    <p:sldLayoutId id="2147484166" r:id="rId27"/>
    <p:sldLayoutId id="2147484167" r:id="rId28"/>
    <p:sldLayoutId id="2147484168" r:id="rId29"/>
    <p:sldLayoutId id="2147484169" r:id="rId30"/>
    <p:sldLayoutId id="2147484170" r:id="rId31"/>
    <p:sldLayoutId id="2147484171" r:id="rId32"/>
    <p:sldLayoutId id="2147484172" r:id="rId33"/>
    <p:sldLayoutId id="2147484173" r:id="rId34"/>
  </p:sldLayoutIdLst>
  <p:hf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26.tiff"/><Relationship Id="rId7" Type="http://schemas.openxmlformats.org/officeDocument/2006/relationships/image" Target="../media/image3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openxmlformats.org/officeDocument/2006/relationships/image" Target="../media/image33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799433" y="2560755"/>
            <a:ext cx="5560796" cy="307777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sz="2000" dirty="0">
                <a:latin typeface="IBM Plex Sans" charset="0"/>
                <a:ea typeface="IBM Plex Sans" charset="0"/>
                <a:cs typeface="IBM Plex Sans" charset="0"/>
              </a:rPr>
              <a:t>Vaccine Transportation Use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799433" y="1822092"/>
            <a:ext cx="6073547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sz="3600" dirty="0"/>
              <a:t>Event Driven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9D4456-2022-4F47-948F-8A5DF58398D3}"/>
              </a:ext>
            </a:extLst>
          </p:cNvPr>
          <p:cNvSpPr/>
          <p:nvPr/>
        </p:nvSpPr>
        <p:spPr>
          <a:xfrm>
            <a:off x="231568" y="3984427"/>
            <a:ext cx="57060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Jerome Boyer</a:t>
            </a:r>
          </a:p>
          <a:p>
            <a:r>
              <a:rPr lang="en-US" sz="1200" dirty="0">
                <a:solidFill>
                  <a:schemeClr val="bg2"/>
                </a:solidFill>
              </a:rPr>
              <a:t>DE – Event Driven Solution CTO</a:t>
            </a:r>
          </a:p>
          <a:p>
            <a:r>
              <a:rPr lang="en-US" sz="1200" dirty="0">
                <a:solidFill>
                  <a:schemeClr val="bg2"/>
                </a:solidFill>
              </a:rPr>
              <a:t>Cloud Garage Solution Engineering </a:t>
            </a:r>
          </a:p>
        </p:txBody>
      </p:sp>
    </p:spTree>
    <p:extLst>
      <p:ext uri="{BB962C8B-B14F-4D97-AF65-F5344CB8AC3E}">
        <p14:creationId xmlns:p14="http://schemas.microsoft.com/office/powerpoint/2010/main" val="1143354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6BB9-A2A4-0C48-9D6D-0ABE41811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View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4D343-C90E-3D41-AF8D-17A9A7C814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10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109526E-0DF9-ED4E-A54C-B080CE048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7024"/>
            <a:ext cx="9144000" cy="252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84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130EC-92BD-DF4A-8F57-6A6145140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View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044626-2FC6-A14E-AADE-7CB92EAA90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50290-23D3-2D4F-AB87-780AA41C0D26}" type="slidenum">
              <a:rPr lang="en-US" smtClean="0">
                <a:solidFill>
                  <a:srgbClr val="5AAAFA"/>
                </a:solidFill>
              </a:rPr>
              <a:pPr/>
              <a:t>11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63BB50-1E13-C049-A5A3-3C50D8BCEBE7}"/>
              </a:ext>
            </a:extLst>
          </p:cNvPr>
          <p:cNvSpPr txBox="1"/>
          <p:nvPr/>
        </p:nvSpPr>
        <p:spPr>
          <a:xfrm>
            <a:off x="1244338" y="1800520"/>
            <a:ext cx="23275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8101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7000">
              <a:srgbClr val="0F6FFF"/>
            </a:gs>
            <a:gs pos="8300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AA0D664-8931-A24C-ABA8-CACA1DEE36C9}"/>
              </a:ext>
            </a:extLst>
          </p:cNvPr>
          <p:cNvSpPr/>
          <p:nvPr/>
        </p:nvSpPr>
        <p:spPr>
          <a:xfrm>
            <a:off x="157938" y="1699160"/>
            <a:ext cx="1655310" cy="2411765"/>
          </a:xfrm>
          <a:prstGeom prst="rect">
            <a:avLst/>
          </a:prstGeom>
          <a:solidFill>
            <a:schemeClr val="accent5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 Applications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Build, extend deploy,   and run applications</a:t>
            </a:r>
          </a:p>
        </p:txBody>
      </p:sp>
      <p:sp>
        <p:nvSpPr>
          <p:cNvPr id="95" name="Slide Number Placeholder 1">
            <a:extLst>
              <a:ext uri="{FF2B5EF4-FFF2-40B4-BE49-F238E27FC236}">
                <a16:creationId xmlns:a16="http://schemas.microsoft.com/office/drawing/2014/main" id="{ADC6B06C-0DCB-C14B-B310-B8F30A594A04}"/>
              </a:ext>
            </a:extLst>
          </p:cNvPr>
          <p:cNvSpPr txBox="1">
            <a:spLocks/>
          </p:cNvSpPr>
          <p:nvPr/>
        </p:nvSpPr>
        <p:spPr>
          <a:xfrm>
            <a:off x="6858000" y="4914452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85721">
              <a:defRPr/>
            </a:pPr>
            <a:fld id="{D0BE6F14-FF48-0F4F-A8AA-2E3F25371E4A}" type="slidenum">
              <a:rPr lang="en-US" sz="750" b="1">
                <a:solidFill>
                  <a:srgbClr val="FFFFFF"/>
                </a:solidFill>
                <a:latin typeface="IBM Plex Sans"/>
              </a:rPr>
              <a:pPr algn="r" defTabSz="685721">
                <a:defRPr/>
              </a:pPr>
              <a:t>12</a:t>
            </a:fld>
            <a:endParaRPr lang="en-US" sz="750" b="1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E6FB88F-6E6C-6A47-A6CE-2B1EBAD78622}"/>
              </a:ext>
            </a:extLst>
          </p:cNvPr>
          <p:cNvSpPr/>
          <p:nvPr/>
        </p:nvSpPr>
        <p:spPr>
          <a:xfrm>
            <a:off x="229045" y="181968"/>
            <a:ext cx="8631595" cy="323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457189">
              <a:spcBef>
                <a:spcPts val="1100"/>
              </a:spcBef>
              <a:defRPr/>
            </a:pPr>
            <a:r>
              <a:rPr lang="en-US" sz="2100" b="1" dirty="0">
                <a:solidFill>
                  <a:srgbClr val="FFFFFF"/>
                </a:solidFill>
                <a:latin typeface="IBM Plex Sans Text" panose="020B0503050203000203" pitchFamily="34" charset="0"/>
                <a:cs typeface="Helvetica" panose="020B0604020202020204" pitchFamily="34" charset="0"/>
              </a:rPr>
              <a:t>Cloud </a:t>
            </a:r>
            <a:r>
              <a:rPr lang="en-US" sz="2100" b="1" dirty="0" err="1">
                <a:solidFill>
                  <a:srgbClr val="FFFFFF"/>
                </a:solidFill>
                <a:latin typeface="IBM Plex Sans Text" panose="020B0503050203000203" pitchFamily="34" charset="0"/>
                <a:cs typeface="Helvetica" panose="020B0604020202020204" pitchFamily="34" charset="0"/>
              </a:rPr>
              <a:t>Paks</a:t>
            </a:r>
            <a:r>
              <a:rPr lang="en-US" sz="2100" b="1" dirty="0">
                <a:solidFill>
                  <a:srgbClr val="FFFFFF"/>
                </a:solidFill>
                <a:latin typeface="IBM Plex Sans Text" panose="020B0503050203000203" pitchFamily="34" charset="0"/>
                <a:cs typeface="Helvetica" panose="020B0604020202020204" pitchFamily="34" charset="0"/>
              </a:rPr>
              <a:t> – Pre-integrated for cloud use cases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7BC470B-AAE5-9749-97A7-62E76C65B321}"/>
              </a:ext>
            </a:extLst>
          </p:cNvPr>
          <p:cNvSpPr/>
          <p:nvPr/>
        </p:nvSpPr>
        <p:spPr>
          <a:xfrm>
            <a:off x="205523" y="3335773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315F44-D832-6146-A543-7997D339464E}"/>
              </a:ext>
            </a:extLst>
          </p:cNvPr>
          <p:cNvSpPr/>
          <p:nvPr/>
        </p:nvSpPr>
        <p:spPr>
          <a:xfrm>
            <a:off x="205521" y="3707316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6E019C3-D75A-554D-ACE9-5E8CAD9CE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416580" y="3371613"/>
            <a:ext cx="296918" cy="296918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192DD1FF-5D4E-5347-AE79-BD4C888BF7E0}"/>
              </a:ext>
            </a:extLst>
          </p:cNvPr>
          <p:cNvSpPr/>
          <p:nvPr/>
        </p:nvSpPr>
        <p:spPr>
          <a:xfrm>
            <a:off x="207816" y="2956741"/>
            <a:ext cx="1556890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99DC071-63F0-BC43-9570-1D0455C55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304" y="3026908"/>
            <a:ext cx="270067" cy="26877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A567272-E514-D942-A9C1-817C7BF8B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338" y="2902888"/>
            <a:ext cx="270067" cy="26877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C1929D2-D156-3545-B61E-B3B7484B3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100" y="3030353"/>
            <a:ext cx="270067" cy="268777"/>
          </a:xfrm>
          <a:prstGeom prst="rect">
            <a:avLst/>
          </a:prstGeom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B6955DD9-DF0B-F648-86ED-A2AD724D6C33}"/>
              </a:ext>
            </a:extLst>
          </p:cNvPr>
          <p:cNvSpPr/>
          <p:nvPr/>
        </p:nvSpPr>
        <p:spPr>
          <a:xfrm>
            <a:off x="1922010" y="1699160"/>
            <a:ext cx="1655310" cy="24117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</a:t>
            </a:r>
          </a:p>
          <a:p>
            <a:pPr algn="ctr" defTabSz="685766">
              <a:defRPr/>
            </a:pP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Data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Collect, organize, and analyze data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7E9D10B-3EF8-D847-8006-7347809744CF}"/>
              </a:ext>
            </a:extLst>
          </p:cNvPr>
          <p:cNvSpPr/>
          <p:nvPr/>
        </p:nvSpPr>
        <p:spPr>
          <a:xfrm>
            <a:off x="1969595" y="3335773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 Operational services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C6588408-5FDE-0146-B422-729D981FF773}"/>
              </a:ext>
            </a:extLst>
          </p:cNvPr>
          <p:cNvSpPr/>
          <p:nvPr/>
        </p:nvSpPr>
        <p:spPr>
          <a:xfrm>
            <a:off x="1969593" y="3707316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 Container platform</a:t>
            </a: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5F53885A-5F92-E246-8701-5ADC8F45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180652" y="3371613"/>
            <a:ext cx="296918" cy="296918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85731F39-0805-7849-8EDE-BBB4A8B42D44}"/>
              </a:ext>
            </a:extLst>
          </p:cNvPr>
          <p:cNvSpPr/>
          <p:nvPr/>
        </p:nvSpPr>
        <p:spPr>
          <a:xfrm>
            <a:off x="1971888" y="2956741"/>
            <a:ext cx="1554596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B58F62F6-40F5-DD4C-A7DE-B5E321D7C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9376" y="3026908"/>
            <a:ext cx="270067" cy="268777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06E6B9F6-A9E5-3046-8FF9-A8AFDF329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4410" y="2902888"/>
            <a:ext cx="270067" cy="268777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4BABEDF8-47C0-B041-8689-0D18941D8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172" y="3030353"/>
            <a:ext cx="270067" cy="268777"/>
          </a:xfrm>
          <a:prstGeom prst="rect">
            <a:avLst/>
          </a:prstGeom>
        </p:spPr>
      </p:pic>
      <p:sp>
        <p:nvSpPr>
          <p:cNvPr id="129" name="Rectangle 128">
            <a:extLst>
              <a:ext uri="{FF2B5EF4-FFF2-40B4-BE49-F238E27FC236}">
                <a16:creationId xmlns:a16="http://schemas.microsoft.com/office/drawing/2014/main" id="{FF780EE7-61CC-8E46-A229-C08C58EDA29B}"/>
              </a:ext>
            </a:extLst>
          </p:cNvPr>
          <p:cNvSpPr/>
          <p:nvPr/>
        </p:nvSpPr>
        <p:spPr>
          <a:xfrm>
            <a:off x="3683756" y="1692204"/>
            <a:ext cx="1655310" cy="2411765"/>
          </a:xfrm>
          <a:prstGeom prst="rect">
            <a:avLst/>
          </a:prstGeom>
          <a:solidFill>
            <a:srgbClr val="002060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 Integration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83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Integrate applications, data, cloud services,</a:t>
            </a:r>
          </a:p>
          <a:p>
            <a:pPr algn="ctr" defTabSz="685783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and APIs</a:t>
            </a:r>
            <a:endParaRPr lang="en-US" sz="2000" dirty="0">
              <a:solidFill>
                <a:srgbClr val="FFFFFF"/>
              </a:solidFill>
              <a:latin typeface="IBM Plex Sans" panose="020B0503050203000203" pitchFamily="34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5D2CB9A-FE35-FB48-8C42-6E8BE5FFEB78}"/>
              </a:ext>
            </a:extLst>
          </p:cNvPr>
          <p:cNvSpPr/>
          <p:nvPr/>
        </p:nvSpPr>
        <p:spPr>
          <a:xfrm>
            <a:off x="3731340" y="3328818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534E1BD2-8542-4A40-847B-AFCD2FB25A5B}"/>
              </a:ext>
            </a:extLst>
          </p:cNvPr>
          <p:cNvSpPr/>
          <p:nvPr/>
        </p:nvSpPr>
        <p:spPr>
          <a:xfrm>
            <a:off x="3731339" y="3700360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134" name="Picture 133">
            <a:extLst>
              <a:ext uri="{FF2B5EF4-FFF2-40B4-BE49-F238E27FC236}">
                <a16:creationId xmlns:a16="http://schemas.microsoft.com/office/drawing/2014/main" id="{23DBAE06-1F23-124C-9336-8F8C321CF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942398" y="3364657"/>
            <a:ext cx="296918" cy="296918"/>
          </a:xfrm>
          <a:prstGeom prst="rect">
            <a:avLst/>
          </a:pr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1BF7B5D8-4350-F94F-855C-F3C4E534AEB0}"/>
              </a:ext>
            </a:extLst>
          </p:cNvPr>
          <p:cNvSpPr/>
          <p:nvPr/>
        </p:nvSpPr>
        <p:spPr>
          <a:xfrm>
            <a:off x="3730422" y="2958931"/>
            <a:ext cx="1556890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875CCFE1-A021-BE4D-ABD4-4C52D58DF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122" y="3019952"/>
            <a:ext cx="270067" cy="268777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F91E5C69-9805-9241-83FB-0564FBD3A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156" y="2895932"/>
            <a:ext cx="270067" cy="268777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5358F481-9F47-DC4E-8064-FE6674199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918" y="3023397"/>
            <a:ext cx="270067" cy="268777"/>
          </a:xfrm>
          <a:prstGeom prst="rect">
            <a:avLst/>
          </a:prstGeom>
        </p:spPr>
      </p:pic>
      <p:sp>
        <p:nvSpPr>
          <p:cNvPr id="162" name="Rectangle 161">
            <a:extLst>
              <a:ext uri="{FF2B5EF4-FFF2-40B4-BE49-F238E27FC236}">
                <a16:creationId xmlns:a16="http://schemas.microsoft.com/office/drawing/2014/main" id="{F9D5D437-E699-A147-AC21-694FADDAB62C}"/>
              </a:ext>
            </a:extLst>
          </p:cNvPr>
          <p:cNvSpPr/>
          <p:nvPr/>
        </p:nvSpPr>
        <p:spPr>
          <a:xfrm>
            <a:off x="5447828" y="1692204"/>
            <a:ext cx="1655310" cy="241176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</a:t>
            </a:r>
          </a:p>
          <a:p>
            <a:pPr algn="ctr" defTabSz="685766">
              <a:defRPr/>
            </a:pP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Automation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Transform business processes, decisions,</a:t>
            </a:r>
            <a:b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and content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08A944C-7511-DB4A-9234-A54085AB7FA7}"/>
              </a:ext>
            </a:extLst>
          </p:cNvPr>
          <p:cNvSpPr/>
          <p:nvPr/>
        </p:nvSpPr>
        <p:spPr>
          <a:xfrm>
            <a:off x="5495412" y="3328818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0463E23-EC1B-6E43-8660-57E47CCC38AE}"/>
              </a:ext>
            </a:extLst>
          </p:cNvPr>
          <p:cNvSpPr/>
          <p:nvPr/>
        </p:nvSpPr>
        <p:spPr>
          <a:xfrm>
            <a:off x="5495411" y="3700360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167" name="Picture 166">
            <a:extLst>
              <a:ext uri="{FF2B5EF4-FFF2-40B4-BE49-F238E27FC236}">
                <a16:creationId xmlns:a16="http://schemas.microsoft.com/office/drawing/2014/main" id="{D8F7083B-FF18-D847-9228-96042D28A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06470" y="3364657"/>
            <a:ext cx="296918" cy="296918"/>
          </a:xfrm>
          <a:prstGeom prst="rect">
            <a:avLst/>
          </a:prstGeom>
        </p:spPr>
      </p:pic>
      <p:sp>
        <p:nvSpPr>
          <p:cNvPr id="168" name="Rectangle 167">
            <a:extLst>
              <a:ext uri="{FF2B5EF4-FFF2-40B4-BE49-F238E27FC236}">
                <a16:creationId xmlns:a16="http://schemas.microsoft.com/office/drawing/2014/main" id="{655CD321-4674-F24F-9B36-DFDAD3F1D216}"/>
              </a:ext>
            </a:extLst>
          </p:cNvPr>
          <p:cNvSpPr/>
          <p:nvPr/>
        </p:nvSpPr>
        <p:spPr>
          <a:xfrm>
            <a:off x="5497705" y="2958577"/>
            <a:ext cx="1554596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69" name="Picture 168">
            <a:extLst>
              <a:ext uri="{FF2B5EF4-FFF2-40B4-BE49-F238E27FC236}">
                <a16:creationId xmlns:a16="http://schemas.microsoft.com/office/drawing/2014/main" id="{E7432813-AA1D-6448-B5A1-B1E462E94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194" y="3019952"/>
            <a:ext cx="270067" cy="268777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8CBFD86F-62D8-EB4D-A54B-A712C9B2F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228" y="2895932"/>
            <a:ext cx="270067" cy="268777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DDDDD9B2-FD84-C64B-BDBA-57AADC169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990" y="3023397"/>
            <a:ext cx="270067" cy="268777"/>
          </a:xfrm>
          <a:prstGeom prst="rect">
            <a:avLst/>
          </a:prstGeom>
        </p:spPr>
      </p:pic>
      <p:sp>
        <p:nvSpPr>
          <p:cNvPr id="172" name="Rectangle 171">
            <a:extLst>
              <a:ext uri="{FF2B5EF4-FFF2-40B4-BE49-F238E27FC236}">
                <a16:creationId xmlns:a16="http://schemas.microsoft.com/office/drawing/2014/main" id="{7532889B-8E47-3142-B35F-947F1C16025F}"/>
              </a:ext>
            </a:extLst>
          </p:cNvPr>
          <p:cNvSpPr/>
          <p:nvPr/>
        </p:nvSpPr>
        <p:spPr>
          <a:xfrm>
            <a:off x="7205330" y="1692204"/>
            <a:ext cx="1655310" cy="2411765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</a:t>
            </a:r>
          </a:p>
          <a:p>
            <a:pPr algn="ctr" defTabSz="685766">
              <a:defRPr/>
            </a:pP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Multicloud Management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Multicloud visibility, governance, and automation 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A72371C1-FC59-D14C-B565-8B27841F2B1D}"/>
              </a:ext>
            </a:extLst>
          </p:cNvPr>
          <p:cNvSpPr/>
          <p:nvPr/>
        </p:nvSpPr>
        <p:spPr>
          <a:xfrm>
            <a:off x="7252914" y="3328818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63B48BA0-353F-2E4F-87E5-04BA89BA62A9}"/>
              </a:ext>
            </a:extLst>
          </p:cNvPr>
          <p:cNvSpPr/>
          <p:nvPr/>
        </p:nvSpPr>
        <p:spPr>
          <a:xfrm>
            <a:off x="7252913" y="3700360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177" name="Picture 176">
            <a:extLst>
              <a:ext uri="{FF2B5EF4-FFF2-40B4-BE49-F238E27FC236}">
                <a16:creationId xmlns:a16="http://schemas.microsoft.com/office/drawing/2014/main" id="{1ABEBF27-91B2-E94F-A10A-66F53BD71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463972" y="3364657"/>
            <a:ext cx="296918" cy="296918"/>
          </a:xfrm>
          <a:prstGeom prst="rect">
            <a:avLst/>
          </a:prstGeom>
        </p:spPr>
      </p:pic>
      <p:sp>
        <p:nvSpPr>
          <p:cNvPr id="178" name="Rectangle 177">
            <a:extLst>
              <a:ext uri="{FF2B5EF4-FFF2-40B4-BE49-F238E27FC236}">
                <a16:creationId xmlns:a16="http://schemas.microsoft.com/office/drawing/2014/main" id="{A3FE5160-A350-FC40-946A-397526A9C7F7}"/>
              </a:ext>
            </a:extLst>
          </p:cNvPr>
          <p:cNvSpPr/>
          <p:nvPr/>
        </p:nvSpPr>
        <p:spPr>
          <a:xfrm>
            <a:off x="7255207" y="2958577"/>
            <a:ext cx="1554596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79" name="Picture 178">
            <a:extLst>
              <a:ext uri="{FF2B5EF4-FFF2-40B4-BE49-F238E27FC236}">
                <a16:creationId xmlns:a16="http://schemas.microsoft.com/office/drawing/2014/main" id="{ABFA3399-DC10-D447-8860-681EC7393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2696" y="3019952"/>
            <a:ext cx="270067" cy="268777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282895C5-25B3-ED45-A997-AC3EE66CA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7730" y="2895932"/>
            <a:ext cx="270067" cy="268777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A1732DFF-44BC-F648-BF88-42824582C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492" y="3023397"/>
            <a:ext cx="270067" cy="268777"/>
          </a:xfrm>
          <a:prstGeom prst="rect">
            <a:avLst/>
          </a:prstGeom>
        </p:spPr>
      </p:pic>
      <p:grpSp>
        <p:nvGrpSpPr>
          <p:cNvPr id="182" name="Group 181">
            <a:extLst>
              <a:ext uri="{FF2B5EF4-FFF2-40B4-BE49-F238E27FC236}">
                <a16:creationId xmlns:a16="http://schemas.microsoft.com/office/drawing/2014/main" id="{F33CFEA6-D325-294D-9091-5B35B276F8FA}"/>
              </a:ext>
            </a:extLst>
          </p:cNvPr>
          <p:cNvGrpSpPr/>
          <p:nvPr/>
        </p:nvGrpSpPr>
        <p:grpSpPr>
          <a:xfrm>
            <a:off x="1512729" y="4162071"/>
            <a:ext cx="6185044" cy="414553"/>
            <a:chOff x="2411771" y="3475751"/>
            <a:chExt cx="6185044" cy="414553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37FCBCA7-BBC4-C74E-855A-1AC43E9721BC}"/>
                </a:ext>
              </a:extLst>
            </p:cNvPr>
            <p:cNvGrpSpPr/>
            <p:nvPr/>
          </p:nvGrpSpPr>
          <p:grpSpPr>
            <a:xfrm>
              <a:off x="2411771" y="3475751"/>
              <a:ext cx="6185044" cy="356621"/>
              <a:chOff x="2411771" y="3475751"/>
              <a:chExt cx="6185044" cy="356621"/>
            </a:xfrm>
          </p:grpSpPr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8777BBC0-3DA5-4441-868B-44973C9147A7}"/>
                  </a:ext>
                </a:extLst>
              </p:cNvPr>
              <p:cNvGrpSpPr/>
              <p:nvPr/>
            </p:nvGrpSpPr>
            <p:grpSpPr>
              <a:xfrm>
                <a:off x="2411771" y="3475751"/>
                <a:ext cx="6185044" cy="356621"/>
                <a:chOff x="2483082" y="4353742"/>
                <a:chExt cx="6185044" cy="356621"/>
              </a:xfrm>
            </p:grpSpPr>
            <p:pic>
              <p:nvPicPr>
                <p:cNvPr id="187" name="Picture 186">
                  <a:extLst>
                    <a:ext uri="{FF2B5EF4-FFF2-40B4-BE49-F238E27FC236}">
                      <a16:creationId xmlns:a16="http://schemas.microsoft.com/office/drawing/2014/main" id="{39B823D9-CDBA-8E43-89CC-EE794FB535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05142" y="4353742"/>
                  <a:ext cx="5162984" cy="356621"/>
                </a:xfrm>
                <a:prstGeom prst="rect">
                  <a:avLst/>
                </a:prstGeom>
              </p:spPr>
            </p:pic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7E346D00-91DD-E447-977F-CE52F461B293}"/>
                    </a:ext>
                  </a:extLst>
                </p:cNvPr>
                <p:cNvGrpSpPr/>
                <p:nvPr/>
              </p:nvGrpSpPr>
              <p:grpSpPr>
                <a:xfrm>
                  <a:off x="2483082" y="4410007"/>
                  <a:ext cx="1298469" cy="292785"/>
                  <a:chOff x="2483082" y="4410007"/>
                  <a:chExt cx="1298469" cy="292785"/>
                </a:xfrm>
              </p:grpSpPr>
              <p:pic>
                <p:nvPicPr>
                  <p:cNvPr id="189" name="Picture 188">
                    <a:extLst>
                      <a:ext uri="{FF2B5EF4-FFF2-40B4-BE49-F238E27FC236}">
                        <a16:creationId xmlns:a16="http://schemas.microsoft.com/office/drawing/2014/main" id="{BE7A57F5-7FDC-E24C-BD91-9569E293B2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483082" y="4410007"/>
                    <a:ext cx="328419" cy="268098"/>
                  </a:xfrm>
                  <a:prstGeom prst="rect">
                    <a:avLst/>
                  </a:prstGeom>
                </p:spPr>
              </p:pic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1CF885EE-A645-044B-98E0-AABAB608D641}"/>
                      </a:ext>
                    </a:extLst>
                  </p:cNvPr>
                  <p:cNvSpPr/>
                  <p:nvPr/>
                </p:nvSpPr>
                <p:spPr>
                  <a:xfrm>
                    <a:off x="2767103" y="4410404"/>
                    <a:ext cx="1014448" cy="29238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defTabSz="685783">
                      <a:spcBef>
                        <a:spcPts val="1350"/>
                      </a:spcBef>
                      <a:defRPr/>
                    </a:pPr>
                    <a:r>
                      <a:rPr lang="en-US" sz="650" dirty="0">
                        <a:solidFill>
                          <a:srgbClr val="FFFFFF"/>
                        </a:solidFill>
                        <a:latin typeface="IBM Plex Sans" charset="0"/>
                        <a:ea typeface="IBM Plex Sans Regular" charset="0"/>
                        <a:cs typeface="IBM Plex Sans Regular" charset="0"/>
                        <a:sym typeface="Helvetica Neue"/>
                      </a:rPr>
                      <a:t>Pre-integrated</a:t>
                    </a:r>
                    <a:br>
                      <a:rPr lang="en-US" sz="650" dirty="0">
                        <a:solidFill>
                          <a:srgbClr val="FFFFFF"/>
                        </a:solidFill>
                        <a:latin typeface="IBM Plex Sans" charset="0"/>
                        <a:ea typeface="IBM Plex Sans Regular" charset="0"/>
                        <a:cs typeface="IBM Plex Sans Regular" charset="0"/>
                        <a:sym typeface="Helvetica Neue"/>
                      </a:rPr>
                    </a:br>
                    <a:r>
                      <a:rPr lang="en-US" sz="650" dirty="0">
                        <a:solidFill>
                          <a:srgbClr val="FFFFFF"/>
                        </a:solidFill>
                        <a:latin typeface="IBM Plex Sans" charset="0"/>
                        <a:ea typeface="IBM Plex Sans Regular" charset="0"/>
                        <a:cs typeface="IBM Plex Sans Regular" charset="0"/>
                        <a:sym typeface="Helvetica Neue"/>
                      </a:rPr>
                      <a:t>Systems</a:t>
                    </a:r>
                    <a:endParaRPr lang="en-US" sz="650" dirty="0">
                      <a:solidFill>
                        <a:srgbClr val="FFFFFF"/>
                      </a:solidFill>
                      <a:latin typeface="IBM Plex Sans Regular" charset="0"/>
                      <a:ea typeface="IBM Plex Sans Regular" charset="0"/>
                      <a:cs typeface="IBM Plex Sans Regular" charset="0"/>
                      <a:sym typeface="Helvetica Neue"/>
                    </a:endParaRPr>
                  </a:p>
                </p:txBody>
              </p:sp>
            </p:grpSp>
          </p:grp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CCB828D2-2B24-9840-880F-F07014C2507B}"/>
                  </a:ext>
                </a:extLst>
              </p:cNvPr>
              <p:cNvSpPr/>
              <p:nvPr/>
            </p:nvSpPr>
            <p:spPr>
              <a:xfrm>
                <a:off x="5320145" y="3521814"/>
                <a:ext cx="695178" cy="31055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685783"/>
                <a:endParaRPr lang="en-US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</p:grp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FC268ACA-3393-7547-801E-57063863F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7042" y="3484700"/>
              <a:ext cx="567847" cy="405604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84046FA2-130F-7D45-B78D-67D1EDA5F56F}"/>
              </a:ext>
            </a:extLst>
          </p:cNvPr>
          <p:cNvSpPr/>
          <p:nvPr/>
        </p:nvSpPr>
        <p:spPr>
          <a:xfrm>
            <a:off x="365099" y="838275"/>
            <a:ext cx="880718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/>
            <a:r>
              <a:rPr lang="en-US" sz="1500" i="1" dirty="0">
                <a:solidFill>
                  <a:srgbClr val="FFFFFF"/>
                </a:solidFill>
                <a:latin typeface="IBM Plex Sans" panose="020B0503050203000203" pitchFamily="34" charset="77"/>
              </a:rPr>
              <a:t>Today, IBM offers clients </a:t>
            </a:r>
            <a:r>
              <a:rPr lang="en-US" sz="1500" b="1" i="1" dirty="0">
                <a:solidFill>
                  <a:srgbClr val="FFC000"/>
                </a:solidFill>
                <a:latin typeface="IBM Plex Sans" panose="020B0503050203000203" pitchFamily="34" charset="77"/>
              </a:rPr>
              <a:t>the first five Cloud </a:t>
            </a:r>
            <a:r>
              <a:rPr lang="en-US" sz="1500" b="1" i="1" dirty="0" err="1">
                <a:solidFill>
                  <a:srgbClr val="FFC000"/>
                </a:solidFill>
                <a:latin typeface="IBM Plex Sans" panose="020B0503050203000203" pitchFamily="34" charset="77"/>
              </a:rPr>
              <a:t>Paks</a:t>
            </a:r>
            <a:r>
              <a:rPr lang="en-US" sz="1500" b="1" i="1" dirty="0">
                <a:solidFill>
                  <a:srgbClr val="FFC000"/>
                </a:solidFill>
                <a:latin typeface="IBM Plex Sans" panose="020B0503050203000203" pitchFamily="34" charset="77"/>
              </a:rPr>
              <a:t>… 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C7AA3BBD-67B5-5C4C-9D12-1ABCB7133A0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453929" y="3786008"/>
            <a:ext cx="196915" cy="19155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8149B30-5E43-5A43-BA98-CD309A85E79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218001" y="3786008"/>
            <a:ext cx="196915" cy="19155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1565527-76AF-4F44-8B8D-EF36991856D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979747" y="3779051"/>
            <a:ext cx="196915" cy="19155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97473B8-DBF2-1940-80D4-91B9118AC31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743819" y="3779051"/>
            <a:ext cx="196915" cy="19155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14B546E-7F72-DF4E-8406-42806A52CCB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501321" y="3779051"/>
            <a:ext cx="196915" cy="191559"/>
          </a:xfrm>
          <a:prstGeom prst="rect">
            <a:avLst/>
          </a:prstGeom>
        </p:spPr>
      </p:pic>
      <p:sp>
        <p:nvSpPr>
          <p:cNvPr id="68" name="Footer Placeholder 3">
            <a:extLst>
              <a:ext uri="{FF2B5EF4-FFF2-40B4-BE49-F238E27FC236}">
                <a16:creationId xmlns:a16="http://schemas.microsoft.com/office/drawing/2014/main" id="{184C8957-1D99-4B66-B1A0-76702C4E163D}"/>
              </a:ext>
            </a:extLst>
          </p:cNvPr>
          <p:cNvSpPr txBox="1">
            <a:spLocks/>
          </p:cNvSpPr>
          <p:nvPr/>
        </p:nvSpPr>
        <p:spPr>
          <a:xfrm>
            <a:off x="228600" y="4900442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766">
              <a:defRPr/>
            </a:pPr>
            <a:r>
              <a:rPr lang="de-DE" sz="750" dirty="0">
                <a:solidFill>
                  <a:srgbClr val="FFFFFF"/>
                </a:solidFill>
                <a:latin typeface="IBM Plex Sans"/>
                <a:sym typeface="Helvetica"/>
              </a:rPr>
              <a:t>IBM Cloud / © 2019 IBM Corporation</a:t>
            </a:r>
            <a:endParaRPr lang="en-US" sz="750" dirty="0">
              <a:solidFill>
                <a:srgbClr val="FFFFFF"/>
              </a:solidFill>
              <a:latin typeface="IBM Plex Sans"/>
              <a:sym typeface="Helvetica"/>
            </a:endParaRPr>
          </a:p>
        </p:txBody>
      </p:sp>
      <p:sp>
        <p:nvSpPr>
          <p:cNvPr id="69" name="Footer Placeholder 3">
            <a:extLst>
              <a:ext uri="{FF2B5EF4-FFF2-40B4-BE49-F238E27FC236}">
                <a16:creationId xmlns:a16="http://schemas.microsoft.com/office/drawing/2014/main" id="{8A0C6005-C277-4873-B7F0-49C5C48FFD54}"/>
              </a:ext>
            </a:extLst>
          </p:cNvPr>
          <p:cNvSpPr txBox="1"/>
          <p:nvPr/>
        </p:nvSpPr>
        <p:spPr>
          <a:xfrm>
            <a:off x="3643695" y="4900426"/>
            <a:ext cx="1733908" cy="20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rIns="34289">
            <a:spAutoFit/>
          </a:bodyPr>
          <a:lstStyle>
            <a:lvl1pPr>
              <a:defRPr sz="1200">
                <a:solidFill>
                  <a:srgbClr val="59595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hangingPunct="0">
              <a:defRPr/>
            </a:pPr>
            <a:r>
              <a:rPr sz="750" kern="0" dirty="0">
                <a:solidFill>
                  <a:srgbClr val="FFFFFF"/>
                </a:solidFill>
              </a:rPr>
              <a:t>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3446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86F9809-E59C-D64F-8474-E9B33B769182}"/>
              </a:ext>
            </a:extLst>
          </p:cNvPr>
          <p:cNvSpPr/>
          <p:nvPr/>
        </p:nvSpPr>
        <p:spPr>
          <a:xfrm>
            <a:off x="705559" y="1592762"/>
            <a:ext cx="4443824" cy="12469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82561" algn="l"/>
              </a:tabLst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ＭＳ Ｐゴシック" charset="0"/>
              <a:cs typeface="+mn-cs"/>
            </a:endParaRPr>
          </a:p>
        </p:txBody>
      </p:sp>
      <p:sp>
        <p:nvSpPr>
          <p:cNvPr id="40" name="Slide Number Placeholder 1">
            <a:extLst>
              <a:ext uri="{FF2B5EF4-FFF2-40B4-BE49-F238E27FC236}">
                <a16:creationId xmlns:a16="http://schemas.microsoft.com/office/drawing/2014/main" id="{972E7E21-5434-C843-85FA-CF9DB52AC09F}"/>
              </a:ext>
            </a:extLst>
          </p:cNvPr>
          <p:cNvSpPr txBox="1">
            <a:spLocks/>
          </p:cNvSpPr>
          <p:nvPr/>
        </p:nvSpPr>
        <p:spPr>
          <a:xfrm>
            <a:off x="6961707" y="4921293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6857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84B3D6-EE60-444F-8EFC-EB06AA1AD761}"/>
              </a:ext>
            </a:extLst>
          </p:cNvPr>
          <p:cNvSpPr/>
          <p:nvPr/>
        </p:nvSpPr>
        <p:spPr>
          <a:xfrm>
            <a:off x="-50075" y="772817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A faster, more secure way to move your core business applications </a:t>
            </a:r>
            <a:b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to any cloud through enterprise-ready containerized software solutions</a:t>
            </a:r>
            <a:endParaRPr kumimoji="0" lang="en-US" sz="16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5279386-EF24-7E46-88F2-3A0DAF329CE0}"/>
              </a:ext>
            </a:extLst>
          </p:cNvPr>
          <p:cNvSpPr/>
          <p:nvPr/>
        </p:nvSpPr>
        <p:spPr>
          <a:xfrm>
            <a:off x="229046" y="181970"/>
            <a:ext cx="8864881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Cloud Pak for Integration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9ADEC77-B1A8-FF47-9049-1C86DC5046D7}"/>
              </a:ext>
            </a:extLst>
          </p:cNvPr>
          <p:cNvSpPr/>
          <p:nvPr/>
        </p:nvSpPr>
        <p:spPr>
          <a:xfrm>
            <a:off x="5754659" y="1925031"/>
            <a:ext cx="3603129" cy="2164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Complete yet simple</a:t>
            </a:r>
          </a:p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IBM certified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77"/>
              <a:ea typeface="ＭＳ Ｐゴシック" charset="0"/>
              <a:cs typeface="+mn-cs"/>
            </a:endParaRPr>
          </a:p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Run anywhere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77"/>
              <a:ea typeface="ＭＳ Ｐゴシック" charset="0"/>
              <a:cs typeface="+mn-cs"/>
            </a:endParaRPr>
          </a:p>
        </p:txBody>
      </p:sp>
      <p:sp>
        <p:nvSpPr>
          <p:cNvPr id="48" name="Trapezoid 47">
            <a:extLst>
              <a:ext uri="{FF2B5EF4-FFF2-40B4-BE49-F238E27FC236}">
                <a16:creationId xmlns:a16="http://schemas.microsoft.com/office/drawing/2014/main" id="{497786EB-79CE-CD47-9F15-F404133D765A}"/>
              </a:ext>
            </a:extLst>
          </p:cNvPr>
          <p:cNvSpPr/>
          <p:nvPr/>
        </p:nvSpPr>
        <p:spPr>
          <a:xfrm rot="5400000" flipH="1">
            <a:off x="4162081" y="2707507"/>
            <a:ext cx="2504622" cy="223272"/>
          </a:xfrm>
          <a:prstGeom prst="trapezoid">
            <a:avLst>
              <a:gd name="adj" fmla="val 180662"/>
            </a:avLst>
          </a:prstGeom>
          <a:gradFill>
            <a:gsLst>
              <a:gs pos="0">
                <a:srgbClr val="000000"/>
              </a:gs>
              <a:gs pos="10000">
                <a:srgbClr val="000000"/>
              </a:gs>
              <a:gs pos="91000">
                <a:schemeClr val="accent2"/>
              </a:gs>
              <a:gs pos="100000">
                <a:srgbClr val="00B0F0"/>
              </a:gs>
            </a:gsLst>
            <a:lin ang="5400000" scaled="1"/>
          </a:gradFill>
          <a:ln w="25400" cap="flat">
            <a:noFill/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37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Calibri"/>
              <a:sym typeface="Calibri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FD9F3B2-46C5-B64C-92FD-AB5425D99320}"/>
              </a:ext>
            </a:extLst>
          </p:cNvPr>
          <p:cNvSpPr/>
          <p:nvPr/>
        </p:nvSpPr>
        <p:spPr>
          <a:xfrm>
            <a:off x="705535" y="1592761"/>
            <a:ext cx="4438292" cy="2437964"/>
          </a:xfrm>
          <a:prstGeom prst="rect">
            <a:avLst/>
          </a:prstGeom>
          <a:ln w="76200">
            <a:solidFill>
              <a:schemeClr val="accent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98174A1-8306-0340-BC99-4EF3779676DD}"/>
              </a:ext>
            </a:extLst>
          </p:cNvPr>
          <p:cNvSpPr/>
          <p:nvPr/>
        </p:nvSpPr>
        <p:spPr>
          <a:xfrm>
            <a:off x="1008058" y="1619910"/>
            <a:ext cx="388504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38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82561" algn="l"/>
              </a:tabLst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IBM containerized software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E48CF81-41AB-0A47-BBED-D0E99F9497D8}"/>
              </a:ext>
            </a:extLst>
          </p:cNvPr>
          <p:cNvSpPr/>
          <p:nvPr/>
        </p:nvSpPr>
        <p:spPr>
          <a:xfrm>
            <a:off x="686958" y="2988956"/>
            <a:ext cx="388504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Container platform</a:t>
            </a:r>
            <a:b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</a:b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and operational services</a:t>
            </a:r>
            <a:b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Logging, monitoring, security,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identity access management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3ECE0077-F371-794E-BB51-47466A843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184" y="3212031"/>
            <a:ext cx="1090507" cy="407345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0331FCC5-8A3F-7547-8FD7-324596CD4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773" y="4086466"/>
            <a:ext cx="4438292" cy="619923"/>
          </a:xfrm>
          <a:prstGeom prst="rect">
            <a:avLst/>
          </a:prstGeom>
        </p:spPr>
      </p:pic>
      <p:pic>
        <p:nvPicPr>
          <p:cNvPr id="26" name="Picture 25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B3C6EFA4-762D-7E45-A126-D8AAE70C05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325" t="36950" r="68226" b="55115"/>
          <a:stretch/>
        </p:blipFill>
        <p:spPr>
          <a:xfrm>
            <a:off x="588963" y="1891343"/>
            <a:ext cx="881472" cy="688587"/>
          </a:xfrm>
          <a:prstGeom prst="rect">
            <a:avLst/>
          </a:prstGeom>
        </p:spPr>
      </p:pic>
      <p:pic>
        <p:nvPicPr>
          <p:cNvPr id="27" name="Picture 26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05627074-D053-084B-A50A-E1680BD043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924" t="36950" r="57627" b="55115"/>
          <a:stretch/>
        </p:blipFill>
        <p:spPr>
          <a:xfrm>
            <a:off x="1313925" y="1890658"/>
            <a:ext cx="881472" cy="688587"/>
          </a:xfrm>
          <a:prstGeom prst="rect">
            <a:avLst/>
          </a:prstGeom>
        </p:spPr>
      </p:pic>
      <p:pic>
        <p:nvPicPr>
          <p:cNvPr id="28" name="Picture 27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849DB1BB-5EF3-0C4D-A414-D61D669329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653" t="37070" r="46898" b="54995"/>
          <a:stretch/>
        </p:blipFill>
        <p:spPr>
          <a:xfrm>
            <a:off x="2054905" y="1912795"/>
            <a:ext cx="881472" cy="688587"/>
          </a:xfrm>
          <a:prstGeom prst="rect">
            <a:avLst/>
          </a:prstGeom>
        </p:spPr>
      </p:pic>
      <p:pic>
        <p:nvPicPr>
          <p:cNvPr id="30" name="Picture 29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007A9959-1853-5549-AAB7-4B3CA139BE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042" t="36950" r="36509" b="55115"/>
          <a:stretch/>
        </p:blipFill>
        <p:spPr>
          <a:xfrm>
            <a:off x="2720141" y="1879118"/>
            <a:ext cx="881472" cy="688587"/>
          </a:xfrm>
          <a:prstGeom prst="rect">
            <a:avLst/>
          </a:prstGeom>
        </p:spPr>
      </p:pic>
      <p:pic>
        <p:nvPicPr>
          <p:cNvPr id="31" name="Picture 30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C3B54EFB-CFFB-4340-B562-1A46638B09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289" t="51603" r="52262" b="40462"/>
          <a:stretch/>
        </p:blipFill>
        <p:spPr>
          <a:xfrm>
            <a:off x="4085822" y="1895177"/>
            <a:ext cx="881472" cy="688587"/>
          </a:xfrm>
          <a:prstGeom prst="rect">
            <a:avLst/>
          </a:prstGeom>
        </p:spPr>
      </p:pic>
      <p:pic>
        <p:nvPicPr>
          <p:cNvPr id="33" name="Picture 32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EF792DB3-40ED-EE44-8842-452BAA4F89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496" t="37094" r="26055" b="54971"/>
          <a:stretch/>
        </p:blipFill>
        <p:spPr>
          <a:xfrm>
            <a:off x="3417110" y="1908301"/>
            <a:ext cx="881472" cy="68858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4CE99C5-D8AC-D74B-9BB7-731687952161}"/>
              </a:ext>
            </a:extLst>
          </p:cNvPr>
          <p:cNvSpPr txBox="1"/>
          <p:nvPr/>
        </p:nvSpPr>
        <p:spPr>
          <a:xfrm>
            <a:off x="745780" y="2496518"/>
            <a:ext cx="68655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API Lifecycle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C25C36-AEF2-404F-9282-878B33EC4A85}"/>
              </a:ext>
            </a:extLst>
          </p:cNvPr>
          <p:cNvSpPr txBox="1"/>
          <p:nvPr/>
        </p:nvSpPr>
        <p:spPr>
          <a:xfrm>
            <a:off x="1250263" y="2495498"/>
            <a:ext cx="11517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App &amp; Data Integration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7782CE-CEE1-D740-9211-3AE9E12766F5}"/>
              </a:ext>
            </a:extLst>
          </p:cNvPr>
          <p:cNvSpPr txBox="1"/>
          <p:nvPr/>
        </p:nvSpPr>
        <p:spPr>
          <a:xfrm>
            <a:off x="2180993" y="2498632"/>
            <a:ext cx="8137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Enterprise Messaging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81611E-49B2-E543-AB31-7C06A3879217}"/>
              </a:ext>
            </a:extLst>
          </p:cNvPr>
          <p:cNvSpPr/>
          <p:nvPr/>
        </p:nvSpPr>
        <p:spPr>
          <a:xfrm>
            <a:off x="3014765" y="2504422"/>
            <a:ext cx="470446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Events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DD16531-A3D5-E743-BD4C-7EDA4478D70B}"/>
              </a:ext>
            </a:extLst>
          </p:cNvPr>
          <p:cNvSpPr txBox="1"/>
          <p:nvPr/>
        </p:nvSpPr>
        <p:spPr>
          <a:xfrm>
            <a:off x="4300859" y="2514247"/>
            <a:ext cx="75501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Integration Security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702A21F-3B1C-9B46-9579-DCD0BCA472C6}"/>
              </a:ext>
            </a:extLst>
          </p:cNvPr>
          <p:cNvSpPr/>
          <p:nvPr/>
        </p:nvSpPr>
        <p:spPr>
          <a:xfrm>
            <a:off x="3499583" y="2507963"/>
            <a:ext cx="77234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High Speed Transfer</a:t>
            </a:r>
          </a:p>
        </p:txBody>
      </p:sp>
    </p:spTree>
    <p:extLst>
      <p:ext uri="{BB962C8B-B14F-4D97-AF65-F5344CB8AC3E}">
        <p14:creationId xmlns:p14="http://schemas.microsoft.com/office/powerpoint/2010/main" val="2873473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0458B7-FF9F-784B-A4C8-E329B13AB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113" y="2033665"/>
            <a:ext cx="6163887" cy="2845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2BC0C2-3F9B-E347-B193-410B4801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62" y="263743"/>
            <a:ext cx="8957821" cy="479822"/>
          </a:xfrm>
        </p:spPr>
        <p:txBody>
          <a:bodyPr/>
          <a:lstStyle/>
          <a:p>
            <a:r>
              <a:rPr lang="en-US" dirty="0"/>
              <a:t>Apache Kafka Orchestrated with Kubernetes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9B25C-260D-C54F-9039-A01FD4BA4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563" y="891779"/>
            <a:ext cx="8774465" cy="1071628"/>
          </a:xfrm>
        </p:spPr>
        <p:txBody>
          <a:bodyPr/>
          <a:lstStyle/>
          <a:p>
            <a:r>
              <a:rPr lang="en-US" dirty="0"/>
              <a:t>Choose IBM Event Streams from the catalog to deploy a Kafka cluster with ease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D9C5D-B967-C14E-B671-38DB171095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A8A213-8E92-D94A-82D7-8578C89CAF17}" type="slidenum">
              <a:rPr kumimoji="0" lang="en-US" sz="750" b="0" i="0" u="none" strike="noStrike" kern="1200" cap="none" spc="0" normalizeH="0" baseline="0" noProof="0">
                <a:ln>
                  <a:noFill/>
                </a:ln>
                <a:solidFill>
                  <a:srgbClr val="1D3548"/>
                </a:solidFill>
                <a:effectLst/>
                <a:uLnTx/>
                <a:uFillTx/>
                <a:latin typeface="IBM Plex Sans Regular" charset="0"/>
                <a:ea typeface="ＭＳ Ｐゴシック" charset="0"/>
              </a:rPr>
              <a:pPr marL="0" marR="0" lvl="0" indent="0" algn="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750" b="0" i="0" u="none" strike="noStrike" kern="1200" cap="none" spc="0" normalizeH="0" baseline="0" noProof="0">
              <a:ln>
                <a:noFill/>
              </a:ln>
              <a:solidFill>
                <a:srgbClr val="1D3548"/>
              </a:solidFill>
              <a:effectLst/>
              <a:uLnTx/>
              <a:uFillTx/>
              <a:latin typeface="IBM Plex Sans Regular" charset="0"/>
              <a:ea typeface="ＭＳ Ｐゴシック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0071D41-F115-894A-9CA1-6F18E3B10D05}"/>
              </a:ext>
            </a:extLst>
          </p:cNvPr>
          <p:cNvSpPr/>
          <p:nvPr/>
        </p:nvSpPr>
        <p:spPr bwMode="auto">
          <a:xfrm>
            <a:off x="3092961" y="4343991"/>
            <a:ext cx="1271222" cy="534924"/>
          </a:xfrm>
          <a:prstGeom prst="ellipse">
            <a:avLst/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50" b="0" i="0" u="none" strike="noStrike" kern="1200" cap="none" spc="0" normalizeH="0" baseline="0" noProof="0">
              <a:ln>
                <a:noFill/>
              </a:ln>
              <a:solidFill>
                <a:srgbClr val="478DE3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4758A41-2BBF-0547-86D3-9E4186EF1945}"/>
              </a:ext>
            </a:extLst>
          </p:cNvPr>
          <p:cNvSpPr txBox="1">
            <a:spLocks/>
          </p:cNvSpPr>
          <p:nvPr/>
        </p:nvSpPr>
        <p:spPr bwMode="auto">
          <a:xfrm>
            <a:off x="182562" y="2111620"/>
            <a:ext cx="2910399" cy="2654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173034" indent="-173034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133">
                <a:solidFill>
                  <a:srgbClr val="352869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509575" indent="-163509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–"/>
              <a:defRPr sz="1867">
                <a:solidFill>
                  <a:srgbClr val="352869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855641" indent="-173034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rgbClr val="352869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203295" indent="-17303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sz="1600" b="0" i="0">
                <a:solidFill>
                  <a:schemeClr val="bg1"/>
                </a:solidFill>
                <a:latin typeface="IBM Plex Sans Regular" charset="0"/>
                <a:ea typeface="MS PGothic" panose="020B0600070205080204" pitchFamily="34" charset="-128"/>
              </a:defRPr>
            </a:lvl4pPr>
            <a:lvl5pPr marL="1539836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 b="0" i="0">
                <a:solidFill>
                  <a:schemeClr val="bg1"/>
                </a:solidFill>
                <a:latin typeface="IBM Plex Sans Regular" charset="0"/>
                <a:ea typeface="MS PGothic" panose="020B0600070205080204" pitchFamily="34" charset="-128"/>
              </a:defRPr>
            </a:lvl5pPr>
            <a:lvl6pPr marL="1997025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6pPr>
            <a:lvl7pPr marL="2454213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7pPr>
            <a:lvl8pPr marL="2911402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8pPr>
            <a:lvl9pPr marL="3368590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pPr marL="129776" marR="0" lvl="0" indent="-129776" algn="l" defTabSz="6858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1D3548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It comes</a:t>
            </a:r>
          </a:p>
          <a:p>
            <a:pPr marL="382181" marR="0" lvl="1" indent="-12263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D3548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Highly available</a:t>
            </a:r>
          </a:p>
          <a:p>
            <a:pPr marL="382181" marR="0" lvl="1" indent="-12263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D3548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Secure</a:t>
            </a:r>
          </a:p>
          <a:p>
            <a:pPr marL="382181" marR="0" lvl="1" indent="-12263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D3548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Ready for production</a:t>
            </a:r>
          </a:p>
        </p:txBody>
      </p:sp>
    </p:spTree>
    <p:extLst>
      <p:ext uri="{BB962C8B-B14F-4D97-AF65-F5344CB8AC3E}">
        <p14:creationId xmlns:p14="http://schemas.microsoft.com/office/powerpoint/2010/main" val="4687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29" y="121805"/>
            <a:ext cx="8686800" cy="479822"/>
          </a:xfrm>
        </p:spPr>
        <p:txBody>
          <a:bodyPr/>
          <a:lstStyle/>
          <a:p>
            <a:r>
              <a:rPr lang="en-US" dirty="0"/>
              <a:t>Integration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15</a:t>
            </a:fld>
            <a:endParaRPr lang="en-US">
              <a:solidFill>
                <a:srgbClr val="5AAAFA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2151233-889C-FC41-8E7D-DAA1D39522E9}"/>
              </a:ext>
            </a:extLst>
          </p:cNvPr>
          <p:cNvCxnSpPr>
            <a:cxnSpLocks/>
            <a:stCxn id="38" idx="2"/>
            <a:endCxn id="11" idx="0"/>
          </p:cNvCxnSpPr>
          <p:nvPr/>
        </p:nvCxnSpPr>
        <p:spPr>
          <a:xfrm rot="16200000" flipH="1">
            <a:off x="5627084" y="2249173"/>
            <a:ext cx="916540" cy="44302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9981225-C958-9541-A610-6607AF3A829B}"/>
              </a:ext>
            </a:extLst>
          </p:cNvPr>
          <p:cNvGrpSpPr/>
          <p:nvPr/>
        </p:nvGrpSpPr>
        <p:grpSpPr>
          <a:xfrm>
            <a:off x="5621012" y="2729593"/>
            <a:ext cx="561844" cy="562538"/>
            <a:chOff x="945137" y="2738853"/>
            <a:chExt cx="561844" cy="562538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236A761-7F4C-6842-B15D-EFD6DC60F5B4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EC7B4A0-0505-7D4D-A752-9F4C72C768AA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3EBE3256-DFB5-2145-8E74-B42F7FCB8D5B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0DB208AB-4DC6-5B48-9118-6489B366C198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4" y="2466244"/>
            <a:ext cx="8082912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defTabSz="914377"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Kafka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58628-E5FA-CC43-92F6-24AF4F251EC8}"/>
              </a:ext>
            </a:extLst>
          </p:cNvPr>
          <p:cNvSpPr txBox="1"/>
          <p:nvPr/>
        </p:nvSpPr>
        <p:spPr>
          <a:xfrm>
            <a:off x="5433887" y="3215915"/>
            <a:ext cx="8739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telemetries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0B78C155-EBC4-AB42-A0E9-1A3BEF4D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3" y="3673084"/>
            <a:ext cx="8082913" cy="347646"/>
          </a:xfrm>
          <a:prstGeom prst="roundRect">
            <a:avLst>
              <a:gd name="adj" fmla="val 7117"/>
            </a:avLst>
          </a:prstGeom>
          <a:solidFill>
            <a:schemeClr val="tx1">
              <a:lumMod val="25000"/>
              <a:lumOff val="75000"/>
            </a:schemeClr>
          </a:solidFill>
          <a:ln w="12700">
            <a:noFill/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53" y="740998"/>
            <a:ext cx="8336579" cy="3639379"/>
          </a:xfrm>
          <a:prstGeom prst="roundRect">
            <a:avLst>
              <a:gd name="adj" fmla="val 2714"/>
            </a:avLst>
          </a:prstGeom>
          <a:noFill/>
          <a:ln w="1905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2E3892-B5E9-2D48-B01A-353C2EC34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425" y="2053137"/>
            <a:ext cx="270861" cy="1894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3C5AC7-AA42-2E43-9E3F-35DEDE8105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95"/>
          <a:stretch/>
        </p:blipFill>
        <p:spPr>
          <a:xfrm>
            <a:off x="378257" y="2630825"/>
            <a:ext cx="418713" cy="491233"/>
          </a:xfrm>
          <a:prstGeom prst="rect">
            <a:avLst/>
          </a:prstGeom>
        </p:spPr>
      </p:pic>
      <p:sp>
        <p:nvSpPr>
          <p:cNvPr id="18" name="AutoShape 4">
            <a:extLst>
              <a:ext uri="{FF2B5EF4-FFF2-40B4-BE49-F238E27FC236}">
                <a16:creationId xmlns:a16="http://schemas.microsoft.com/office/drawing/2014/main" id="{FE53957E-F2F3-A04D-9C95-64D6B015D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53" y="4401008"/>
            <a:ext cx="8336579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bg1">
                <a:lumMod val="10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On-premise or Cloud Providers (IBM, AWS, GCP, Azure...)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CA2414F3-815F-E143-BE1B-18907EAE1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3" y="853592"/>
            <a:ext cx="8082912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t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Vaccine At Scale Solution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D2F145E-F431-1440-97C9-AC6DA2E979D0}"/>
              </a:ext>
            </a:extLst>
          </p:cNvPr>
          <p:cNvGrpSpPr/>
          <p:nvPr/>
        </p:nvGrpSpPr>
        <p:grpSpPr>
          <a:xfrm>
            <a:off x="3999728" y="2744986"/>
            <a:ext cx="561844" cy="562538"/>
            <a:chOff x="945137" y="2738853"/>
            <a:chExt cx="561844" cy="562538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E48827EE-60BB-7844-AFC5-5393FBC168BD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94C64C90-5576-DE40-95D2-E940FEE58902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AB4ABA1-86E5-CD4D-AD79-A9A6A130C3C9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FB468166-6784-0C41-AADF-5F5BFB133CE2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65C0D5-BDCB-7846-9951-CBACA60238D9}"/>
              </a:ext>
            </a:extLst>
          </p:cNvPr>
          <p:cNvGrpSpPr/>
          <p:nvPr/>
        </p:nvGrpSpPr>
        <p:grpSpPr>
          <a:xfrm>
            <a:off x="909113" y="2744985"/>
            <a:ext cx="561844" cy="562538"/>
            <a:chOff x="945137" y="2738853"/>
            <a:chExt cx="561844" cy="562538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C6D27D96-43D2-CC44-A651-4611764FE456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256984D7-CA23-3E4C-9AF7-64233ED51680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88833224-AF6E-AD4F-A790-E4FB2AEE65F7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A13A8419-BFC3-F449-BED8-3B09D2C4A0BC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96D00AE-C837-3342-ACE9-6BA8537A6FEE}"/>
              </a:ext>
            </a:extLst>
          </p:cNvPr>
          <p:cNvSpPr txBox="1"/>
          <p:nvPr/>
        </p:nvSpPr>
        <p:spPr>
          <a:xfrm>
            <a:off x="3922371" y="3215915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r</a:t>
            </a: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eefers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296A8CB-6842-054A-AAF5-EB28702E4CED}"/>
              </a:ext>
            </a:extLst>
          </p:cNvPr>
          <p:cNvSpPr txBox="1"/>
          <p:nvPr/>
        </p:nvSpPr>
        <p:spPr>
          <a:xfrm>
            <a:off x="853537" y="3215915"/>
            <a:ext cx="583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o</a:t>
            </a: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rders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183C993-CF19-5649-BA24-3AB4C058D1BC}"/>
              </a:ext>
            </a:extLst>
          </p:cNvPr>
          <p:cNvSpPr/>
          <p:nvPr/>
        </p:nvSpPr>
        <p:spPr>
          <a:xfrm>
            <a:off x="5383054" y="1152653"/>
            <a:ext cx="1360297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Reefer Container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FE362DA-1CC2-B945-AF88-1E06F215B7DE}"/>
              </a:ext>
            </a:extLst>
          </p:cNvPr>
          <p:cNvSpPr/>
          <p:nvPr/>
        </p:nvSpPr>
        <p:spPr>
          <a:xfrm>
            <a:off x="643945" y="1152653"/>
            <a:ext cx="1161059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512E194D-22E2-1640-8B16-98BC99160128}"/>
              </a:ext>
            </a:extLst>
          </p:cNvPr>
          <p:cNvCxnSpPr>
            <a:cxnSpLocks/>
            <a:stCxn id="39" idx="2"/>
            <a:endCxn id="35" idx="0"/>
          </p:cNvCxnSpPr>
          <p:nvPr/>
        </p:nvCxnSpPr>
        <p:spPr>
          <a:xfrm rot="16200000" flipH="1">
            <a:off x="844074" y="2193454"/>
            <a:ext cx="931932" cy="171131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E8FB9450-FFAA-D346-B6CD-5A52036A1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69" y="2053137"/>
            <a:ext cx="270861" cy="189469"/>
          </a:xfrm>
          <a:prstGeom prst="rect">
            <a:avLst/>
          </a:prstGeom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AC537108-A1F8-2340-9643-C7859801551D}"/>
              </a:ext>
            </a:extLst>
          </p:cNvPr>
          <p:cNvSpPr/>
          <p:nvPr/>
        </p:nvSpPr>
        <p:spPr>
          <a:xfrm>
            <a:off x="3775844" y="1152653"/>
            <a:ext cx="1360297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Reefer Mgr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3FDFDE9C-2565-7E41-AA52-5139B04AD7AD}"/>
              </a:ext>
            </a:extLst>
          </p:cNvPr>
          <p:cNvCxnSpPr>
            <a:cxnSpLocks/>
            <a:stCxn id="44" idx="2"/>
            <a:endCxn id="30" idx="0"/>
          </p:cNvCxnSpPr>
          <p:nvPr/>
        </p:nvCxnSpPr>
        <p:spPr>
          <a:xfrm rot="16200000" flipH="1">
            <a:off x="4005141" y="2263906"/>
            <a:ext cx="931933" cy="30228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32E8BA34-E089-0C44-A867-F8F429085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696" y="2053137"/>
            <a:ext cx="270861" cy="189469"/>
          </a:xfrm>
          <a:prstGeom prst="rect">
            <a:avLst/>
          </a:prstGeom>
        </p:spPr>
      </p:pic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0FE6A418-38D4-2545-B97B-A76ABBA5962E}"/>
              </a:ext>
            </a:extLst>
          </p:cNvPr>
          <p:cNvSpPr/>
          <p:nvPr/>
        </p:nvSpPr>
        <p:spPr>
          <a:xfrm>
            <a:off x="6839582" y="1152653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Reefer Monitoring Agent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568C77AC-33CA-0446-B7B5-73D6D38EAAFA}"/>
              </a:ext>
            </a:extLst>
          </p:cNvPr>
          <p:cNvCxnSpPr>
            <a:cxnSpLocks/>
            <a:stCxn id="10" idx="0"/>
            <a:endCxn id="51" idx="2"/>
          </p:cNvCxnSpPr>
          <p:nvPr/>
        </p:nvCxnSpPr>
        <p:spPr>
          <a:xfrm rot="5400000" flipH="1" flipV="1">
            <a:off x="6305165" y="1458182"/>
            <a:ext cx="916540" cy="1626285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A2A258D8-7416-0E4E-AD1E-17D13EE73063}"/>
              </a:ext>
            </a:extLst>
          </p:cNvPr>
          <p:cNvCxnSpPr>
            <a:cxnSpLocks/>
            <a:stCxn id="29" idx="0"/>
            <a:endCxn id="51" idx="2"/>
          </p:cNvCxnSpPr>
          <p:nvPr/>
        </p:nvCxnSpPr>
        <p:spPr>
          <a:xfrm rot="5400000" flipH="1" flipV="1">
            <a:off x="5486827" y="655237"/>
            <a:ext cx="931933" cy="3247569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5AAB08F0-2158-AE40-AF6C-8261D7B0E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628" y="2053137"/>
            <a:ext cx="270861" cy="189469"/>
          </a:xfrm>
          <a:prstGeom prst="rect">
            <a:avLst/>
          </a:prstGeom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5884B8FA-86E1-374E-B705-5B9F61A337AF}"/>
              </a:ext>
            </a:extLst>
          </p:cNvPr>
          <p:cNvSpPr/>
          <p:nvPr/>
        </p:nvSpPr>
        <p:spPr>
          <a:xfrm>
            <a:off x="2048359" y="1152653"/>
            <a:ext cx="1360297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Order Shipment Optimization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25807505-F3B6-1F48-BB1D-B79EF25251F4}"/>
              </a:ext>
            </a:extLst>
          </p:cNvPr>
          <p:cNvCxnSpPr>
            <a:cxnSpLocks/>
            <a:stCxn id="48" idx="2"/>
            <a:endCxn id="34" idx="0"/>
          </p:cNvCxnSpPr>
          <p:nvPr/>
        </p:nvCxnSpPr>
        <p:spPr>
          <a:xfrm rot="5400000">
            <a:off x="1517485" y="1533963"/>
            <a:ext cx="931932" cy="1490114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4BCE403-9F5D-2441-8340-C69C81B6F95D}"/>
              </a:ext>
            </a:extLst>
          </p:cNvPr>
          <p:cNvGrpSpPr/>
          <p:nvPr/>
        </p:nvGrpSpPr>
        <p:grpSpPr>
          <a:xfrm>
            <a:off x="1886572" y="2742049"/>
            <a:ext cx="561844" cy="562538"/>
            <a:chOff x="945137" y="2738853"/>
            <a:chExt cx="561844" cy="562538"/>
          </a:xfrm>
        </p:grpSpPr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88651A14-660B-384C-9B55-452ED84EA5D9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CFA9ABFB-3C4C-724B-BC2C-A06111361D37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4A56978A-C1FF-9846-A16F-AF632FB99575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CEAD82D7-5359-DF4D-BA2B-4F09E6DAFB49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86969E14-D4F9-F043-B049-07693D3C4500}"/>
              </a:ext>
            </a:extLst>
          </p:cNvPr>
          <p:cNvSpPr txBox="1"/>
          <p:nvPr/>
        </p:nvSpPr>
        <p:spPr>
          <a:xfrm>
            <a:off x="1805004" y="3240299"/>
            <a:ext cx="1000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lot inventory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5BB2FBE-D9A0-7249-B04E-63B127A209DC}"/>
              </a:ext>
            </a:extLst>
          </p:cNvPr>
          <p:cNvGrpSpPr/>
          <p:nvPr/>
        </p:nvGrpSpPr>
        <p:grpSpPr>
          <a:xfrm>
            <a:off x="2897748" y="2712130"/>
            <a:ext cx="561844" cy="562538"/>
            <a:chOff x="945137" y="2738853"/>
            <a:chExt cx="561844" cy="562538"/>
          </a:xfrm>
        </p:grpSpPr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43EC4948-5D6B-1744-A895-F6DABAC74A53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1E736FA0-6C51-B84C-AAD9-D5E807B98A64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EAF408FB-B690-0D40-A277-9A17E5B4D7D8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97ADE2B1-BE56-BE4D-B953-C58635EC29A0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9D1C159-93C7-7B4C-A5FC-23BF01FF3327}"/>
              </a:ext>
            </a:extLst>
          </p:cNvPr>
          <p:cNvSpPr txBox="1"/>
          <p:nvPr/>
        </p:nvSpPr>
        <p:spPr>
          <a:xfrm>
            <a:off x="2733884" y="3210380"/>
            <a:ext cx="1065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shipment plan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C26613CB-94D2-BE43-B50E-5F6422DBF0EB}"/>
              </a:ext>
            </a:extLst>
          </p:cNvPr>
          <p:cNvCxnSpPr>
            <a:cxnSpLocks/>
            <a:stCxn id="61" idx="0"/>
            <a:endCxn id="48" idx="2"/>
          </p:cNvCxnSpPr>
          <p:nvPr/>
        </p:nvCxnSpPr>
        <p:spPr>
          <a:xfrm rot="5400000" flipH="1" flipV="1">
            <a:off x="2086288" y="2099831"/>
            <a:ext cx="928996" cy="355443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6444D424-621F-B048-85AE-76C5BEEC87DF}"/>
              </a:ext>
            </a:extLst>
          </p:cNvPr>
          <p:cNvCxnSpPr>
            <a:cxnSpLocks/>
            <a:endCxn id="67" idx="0"/>
          </p:cNvCxnSpPr>
          <p:nvPr/>
        </p:nvCxnSpPr>
        <p:spPr>
          <a:xfrm rot="16200000" flipH="1">
            <a:off x="2677682" y="2005571"/>
            <a:ext cx="906373" cy="506746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F52A3DD7-4BF8-7C42-ACDE-7482142E9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698" y="2058507"/>
            <a:ext cx="270861" cy="18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25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Reefer IoT Simulator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16</a:t>
            </a:fld>
            <a:endParaRPr lang="en-US">
              <a:solidFill>
                <a:srgbClr val="5AAAFA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2151233-889C-FC41-8E7D-DAA1D39522E9}"/>
              </a:ext>
            </a:extLst>
          </p:cNvPr>
          <p:cNvCxnSpPr>
            <a:cxnSpLocks/>
            <a:stCxn id="22" idx="3"/>
            <a:endCxn id="8" idx="1"/>
          </p:cNvCxnSpPr>
          <p:nvPr/>
        </p:nvCxnSpPr>
        <p:spPr>
          <a:xfrm>
            <a:off x="1939659" y="1381550"/>
            <a:ext cx="1866665" cy="1594636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36A761-7F4C-6842-B15D-EFD6DC60F5B4}"/>
              </a:ext>
            </a:extLst>
          </p:cNvPr>
          <p:cNvSpPr/>
          <p:nvPr/>
        </p:nvSpPr>
        <p:spPr bwMode="auto">
          <a:xfrm>
            <a:off x="3806324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0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EC7B4A0-0505-7D4D-A752-9F4C72C768AA}"/>
              </a:ext>
            </a:extLst>
          </p:cNvPr>
          <p:cNvSpPr/>
          <p:nvPr/>
        </p:nvSpPr>
        <p:spPr bwMode="auto">
          <a:xfrm>
            <a:off x="3948558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BE3256-DFB5-2145-8E74-B42F7FCB8D5B}"/>
              </a:ext>
            </a:extLst>
          </p:cNvPr>
          <p:cNvSpPr/>
          <p:nvPr/>
        </p:nvSpPr>
        <p:spPr bwMode="auto">
          <a:xfrm>
            <a:off x="4092521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DB208AB-4DC6-5B48-9118-6489B366C198}"/>
              </a:ext>
            </a:extLst>
          </p:cNvPr>
          <p:cNvSpPr/>
          <p:nvPr/>
        </p:nvSpPr>
        <p:spPr bwMode="auto">
          <a:xfrm>
            <a:off x="4243224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9486" y="2338529"/>
            <a:ext cx="3389181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58628-E5FA-CC43-92F6-24AF4F251EC8}"/>
              </a:ext>
            </a:extLst>
          </p:cNvPr>
          <p:cNvSpPr txBox="1"/>
          <p:nvPr/>
        </p:nvSpPr>
        <p:spPr>
          <a:xfrm>
            <a:off x="3730934" y="2315316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telemetries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2123D5C-44D6-4043-8443-D94B6FD593FF}"/>
              </a:ext>
            </a:extLst>
          </p:cNvPr>
          <p:cNvSpPr/>
          <p:nvPr/>
        </p:nvSpPr>
        <p:spPr>
          <a:xfrm>
            <a:off x="465667" y="1051349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Refrigerator Container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0B78C155-EBC4-AB42-A0E9-1A3BEF4D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9486" y="3582702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1394" y="3974976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2E3892-B5E9-2D48-B01A-353C2EC34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560" y="2068399"/>
            <a:ext cx="270861" cy="1894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3C5AC7-AA42-2E43-9E3F-35DEDE8105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95"/>
          <a:stretch/>
        </p:blipFill>
        <p:spPr>
          <a:xfrm>
            <a:off x="6247723" y="2338529"/>
            <a:ext cx="418713" cy="49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48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Cold Chain Monitoring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17</a:t>
            </a:fld>
            <a:endParaRPr lang="en-US">
              <a:solidFill>
                <a:srgbClr val="5AAAFA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2151233-889C-FC41-8E7D-DAA1D39522E9}"/>
              </a:ext>
            </a:extLst>
          </p:cNvPr>
          <p:cNvCxnSpPr>
            <a:cxnSpLocks/>
            <a:stCxn id="22" idx="3"/>
            <a:endCxn id="23" idx="0"/>
          </p:cNvCxnSpPr>
          <p:nvPr/>
        </p:nvCxnSpPr>
        <p:spPr>
          <a:xfrm flipH="1">
            <a:off x="4141067" y="1410096"/>
            <a:ext cx="544387" cy="1353986"/>
          </a:xfrm>
          <a:prstGeom prst="bentConnector4">
            <a:avLst>
              <a:gd name="adj1" fmla="val -41992"/>
              <a:gd name="adj2" fmla="val 62194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36A761-7F4C-6842-B15D-EFD6DC60F5B4}"/>
              </a:ext>
            </a:extLst>
          </p:cNvPr>
          <p:cNvSpPr/>
          <p:nvPr/>
        </p:nvSpPr>
        <p:spPr bwMode="auto">
          <a:xfrm>
            <a:off x="20220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</a:rPr>
              <a:t>0</a:t>
            </a:r>
            <a:endParaRPr lang="en-US" sz="667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EC7B4A0-0505-7D4D-A752-9F4C72C768AA}"/>
              </a:ext>
            </a:extLst>
          </p:cNvPr>
          <p:cNvSpPr/>
          <p:nvPr/>
        </p:nvSpPr>
        <p:spPr bwMode="auto">
          <a:xfrm>
            <a:off x="2164303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BE3256-DFB5-2145-8E74-B42F7FCB8D5B}"/>
              </a:ext>
            </a:extLst>
          </p:cNvPr>
          <p:cNvSpPr/>
          <p:nvPr/>
        </p:nvSpPr>
        <p:spPr bwMode="auto">
          <a:xfrm>
            <a:off x="2308266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DB208AB-4DC6-5B48-9118-6489B366C198}"/>
              </a:ext>
            </a:extLst>
          </p:cNvPr>
          <p:cNvSpPr/>
          <p:nvPr/>
        </p:nvSpPr>
        <p:spPr bwMode="auto">
          <a:xfrm>
            <a:off x="24589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231" y="2471786"/>
            <a:ext cx="3389181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58628-E5FA-CC43-92F6-24AF4F251EC8}"/>
              </a:ext>
            </a:extLst>
          </p:cNvPr>
          <p:cNvSpPr txBox="1"/>
          <p:nvPr/>
        </p:nvSpPr>
        <p:spPr>
          <a:xfrm>
            <a:off x="1946679" y="2448573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telemetries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2123D5C-44D6-4043-8443-D94B6FD593FF}"/>
              </a:ext>
            </a:extLst>
          </p:cNvPr>
          <p:cNvSpPr/>
          <p:nvPr/>
        </p:nvSpPr>
        <p:spPr>
          <a:xfrm>
            <a:off x="3211462" y="1079895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Reefer Monitoring Agent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0B78C155-EBC4-AB42-A0E9-1A3BEF4D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231" y="3715959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7139" y="4108233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0D4996-6EF1-5942-A818-C3DF3B3A429C}"/>
              </a:ext>
            </a:extLst>
          </p:cNvPr>
          <p:cNvSpPr/>
          <p:nvPr/>
        </p:nvSpPr>
        <p:spPr bwMode="auto">
          <a:xfrm>
            <a:off x="3641044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0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F565ECE-4D57-134B-97C5-103FA28AC527}"/>
              </a:ext>
            </a:extLst>
          </p:cNvPr>
          <p:cNvSpPr/>
          <p:nvPr/>
        </p:nvSpPr>
        <p:spPr bwMode="auto">
          <a:xfrm>
            <a:off x="3783278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73F82EF-FED9-BF4A-A0E6-590B44270801}"/>
              </a:ext>
            </a:extLst>
          </p:cNvPr>
          <p:cNvSpPr/>
          <p:nvPr/>
        </p:nvSpPr>
        <p:spPr bwMode="auto">
          <a:xfrm>
            <a:off x="3927241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280A683-4924-6748-AB7B-C25D0BF797AB}"/>
              </a:ext>
            </a:extLst>
          </p:cNvPr>
          <p:cNvSpPr/>
          <p:nvPr/>
        </p:nvSpPr>
        <p:spPr bwMode="auto">
          <a:xfrm>
            <a:off x="4077944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B438328-14D2-5247-AD0D-5184CEF91902}"/>
              </a:ext>
            </a:extLst>
          </p:cNvPr>
          <p:cNvSpPr/>
          <p:nvPr/>
        </p:nvSpPr>
        <p:spPr bwMode="auto">
          <a:xfrm>
            <a:off x="2611369" y="2772549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</a:rPr>
              <a:t>4</a:t>
            </a:r>
            <a:endParaRPr lang="en-US" sz="667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0CFF0E-C64D-6E48-8F21-299D46963567}"/>
              </a:ext>
            </a:extLst>
          </p:cNvPr>
          <p:cNvSpPr txBox="1"/>
          <p:nvPr/>
        </p:nvSpPr>
        <p:spPr>
          <a:xfrm>
            <a:off x="3495216" y="2475476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reefers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ED10B429-7C65-9E44-BB12-668404FBA383}"/>
              </a:ext>
            </a:extLst>
          </p:cNvPr>
          <p:cNvCxnSpPr>
            <a:cxnSpLocks/>
            <a:stCxn id="10" idx="0"/>
            <a:endCxn id="22" idx="1"/>
          </p:cNvCxnSpPr>
          <p:nvPr/>
        </p:nvCxnSpPr>
        <p:spPr>
          <a:xfrm rot="5400000" flipH="1" flipV="1">
            <a:off x="2114432" y="1667053"/>
            <a:ext cx="1353986" cy="840073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32AFDB7-6AC3-5543-8624-597570F5D271}"/>
              </a:ext>
            </a:extLst>
          </p:cNvPr>
          <p:cNvSpPr/>
          <p:nvPr/>
        </p:nvSpPr>
        <p:spPr>
          <a:xfrm>
            <a:off x="6598128" y="979490"/>
            <a:ext cx="1473992" cy="499100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Anomaly Detection Scoring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A309275E-3F90-AB4E-A955-011EB94939B1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4685454" y="1229040"/>
            <a:ext cx="1912674" cy="100996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68E6634-4F04-1449-A91D-CBD831D3D187}"/>
              </a:ext>
            </a:extLst>
          </p:cNvPr>
          <p:cNvSpPr/>
          <p:nvPr/>
        </p:nvSpPr>
        <p:spPr>
          <a:xfrm>
            <a:off x="6598128" y="1661248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Blockchain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596AFD59-185A-A64F-AB73-DC537754511F}"/>
              </a:ext>
            </a:extLst>
          </p:cNvPr>
          <p:cNvCxnSpPr>
            <a:cxnSpLocks/>
            <a:stCxn id="29" idx="0"/>
            <a:endCxn id="37" idx="1"/>
          </p:cNvCxnSpPr>
          <p:nvPr/>
        </p:nvCxnSpPr>
        <p:spPr>
          <a:xfrm rot="5400000" flipH="1" flipV="1">
            <a:off x="6015624" y="2420904"/>
            <a:ext cx="1011958" cy="153049"/>
          </a:xfrm>
          <a:prstGeom prst="bentConnector2">
            <a:avLst/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11302E3D-8F0C-3D40-9C45-0AF73E4EF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957" y="2004436"/>
            <a:ext cx="270861" cy="18946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409878E-BA08-5F4F-B703-7790A6E86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566" y="1921416"/>
            <a:ext cx="270861" cy="18946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F12F6A3-9498-B441-A6A7-BEC68D946C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95"/>
          <a:stretch/>
        </p:blipFill>
        <p:spPr>
          <a:xfrm>
            <a:off x="4485699" y="3172575"/>
            <a:ext cx="418713" cy="491233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EADB612-684D-4547-B2AA-64FE85106774}"/>
              </a:ext>
            </a:extLst>
          </p:cNvPr>
          <p:cNvSpPr/>
          <p:nvPr/>
        </p:nvSpPr>
        <p:spPr>
          <a:xfrm>
            <a:off x="5708083" y="3003407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Reefer Manager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20319364-FBA8-FE4F-B5B6-BD557AFEB999}"/>
              </a:ext>
            </a:extLst>
          </p:cNvPr>
          <p:cNvCxnSpPr>
            <a:cxnSpLocks/>
            <a:stCxn id="21" idx="2"/>
            <a:endCxn id="29" idx="1"/>
          </p:cNvCxnSpPr>
          <p:nvPr/>
        </p:nvCxnSpPr>
        <p:spPr>
          <a:xfrm rot="5400000" flipH="1" flipV="1">
            <a:off x="4788625" y="2535346"/>
            <a:ext cx="121195" cy="1717719"/>
          </a:xfrm>
          <a:prstGeom prst="bentConnector4">
            <a:avLst>
              <a:gd name="adj1" fmla="val -320851"/>
              <a:gd name="adj2" fmla="val 80923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DC930213-202C-2544-A480-C8A699B5B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910" y="3514480"/>
            <a:ext cx="270861" cy="189469"/>
          </a:xfrm>
          <a:prstGeom prst="rect">
            <a:avLst/>
          </a:prstGeom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97524339-5E20-EE40-A9BC-7C3005E92E96}"/>
              </a:ext>
            </a:extLst>
          </p:cNvPr>
          <p:cNvCxnSpPr>
            <a:cxnSpLocks/>
            <a:stCxn id="40" idx="3"/>
            <a:endCxn id="24" idx="0"/>
          </p:cNvCxnSpPr>
          <p:nvPr/>
        </p:nvCxnSpPr>
        <p:spPr>
          <a:xfrm>
            <a:off x="1764169" y="1538569"/>
            <a:ext cx="910323" cy="1233980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65524EA-C121-334E-944D-D69F991CA690}"/>
              </a:ext>
            </a:extLst>
          </p:cNvPr>
          <p:cNvSpPr/>
          <p:nvPr/>
        </p:nvSpPr>
        <p:spPr>
          <a:xfrm>
            <a:off x="290177" y="1208368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Refrigerator Container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F824552-80B6-504E-8325-9E1BA614E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600" y="1471779"/>
            <a:ext cx="270861" cy="18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15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535F-0DCB-7D44-835F-2312AA982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vaccine-order-</a:t>
            </a:r>
            <a:r>
              <a:rPr lang="en-US" dirty="0" err="1"/>
              <a:t>mgr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0850A-148D-7143-8775-EFF5DAB6F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18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5C6F5288-1F21-B047-8DDC-33C7B34FC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662" y="2471786"/>
            <a:ext cx="4290041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256B7F-1ED4-6D4C-A585-8AF907EA546D}"/>
              </a:ext>
            </a:extLst>
          </p:cNvPr>
          <p:cNvSpPr txBox="1"/>
          <p:nvPr/>
        </p:nvSpPr>
        <p:spPr>
          <a:xfrm>
            <a:off x="2022881" y="338474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orders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B1C465D4-4560-1E44-9EFD-0C73E662D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661" y="3715959"/>
            <a:ext cx="429004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799DC5D6-B9B8-664C-80F8-0769A9792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3" y="4117660"/>
            <a:ext cx="6939368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70168E7-4E77-2444-99F3-F0DB78E69643}"/>
              </a:ext>
            </a:extLst>
          </p:cNvPr>
          <p:cNvGrpSpPr/>
          <p:nvPr/>
        </p:nvGrpSpPr>
        <p:grpSpPr>
          <a:xfrm>
            <a:off x="2185358" y="2755615"/>
            <a:ext cx="715546" cy="699188"/>
            <a:chOff x="2022069" y="2755615"/>
            <a:chExt cx="715546" cy="69918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E924FE3-083B-F443-AD28-C5F0E35EB25F}"/>
                </a:ext>
              </a:extLst>
            </p:cNvPr>
            <p:cNvSpPr/>
            <p:nvPr/>
          </p:nvSpPr>
          <p:spPr bwMode="auto">
            <a:xfrm>
              <a:off x="2022069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E609229-5243-C148-A98F-8D02B8083012}"/>
                </a:ext>
              </a:extLst>
            </p:cNvPr>
            <p:cNvSpPr/>
            <p:nvPr/>
          </p:nvSpPr>
          <p:spPr bwMode="auto">
            <a:xfrm>
              <a:off x="2164303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5A88F56-30FE-3543-9CA9-C4E56C810747}"/>
                </a:ext>
              </a:extLst>
            </p:cNvPr>
            <p:cNvSpPr/>
            <p:nvPr/>
          </p:nvSpPr>
          <p:spPr bwMode="auto">
            <a:xfrm>
              <a:off x="2308266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90DB178-C127-D145-8AC5-B988C2A0EEFA}"/>
                </a:ext>
              </a:extLst>
            </p:cNvPr>
            <p:cNvSpPr/>
            <p:nvPr/>
          </p:nvSpPr>
          <p:spPr bwMode="auto">
            <a:xfrm>
              <a:off x="2458969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77A65836-053B-1142-9F4F-8690BB452DE4}"/>
                </a:ext>
              </a:extLst>
            </p:cNvPr>
            <p:cNvSpPr/>
            <p:nvPr/>
          </p:nvSpPr>
          <p:spPr bwMode="auto">
            <a:xfrm>
              <a:off x="2611369" y="2755615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4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076CE88-5ED8-E945-8467-87428AE76BC9}"/>
              </a:ext>
            </a:extLst>
          </p:cNvPr>
          <p:cNvCxnSpPr>
            <a:cxnSpLocks/>
            <a:stCxn id="28" idx="3"/>
            <a:endCxn id="19" idx="0"/>
          </p:cNvCxnSpPr>
          <p:nvPr/>
        </p:nvCxnSpPr>
        <p:spPr>
          <a:xfrm flipV="1">
            <a:off x="1892356" y="2755615"/>
            <a:ext cx="945425" cy="264093"/>
          </a:xfrm>
          <a:prstGeom prst="bentConnector4">
            <a:avLst>
              <a:gd name="adj1" fmla="val 46662"/>
              <a:gd name="adj2" fmla="val 18656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90ABFCF-5970-A14F-A37F-93E65E432DEC}"/>
              </a:ext>
            </a:extLst>
          </p:cNvPr>
          <p:cNvSpPr/>
          <p:nvPr/>
        </p:nvSpPr>
        <p:spPr>
          <a:xfrm>
            <a:off x="465667" y="1051349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2D8034A-28B4-894A-A781-140D3752747B}"/>
              </a:ext>
            </a:extLst>
          </p:cNvPr>
          <p:cNvSpPr/>
          <p:nvPr/>
        </p:nvSpPr>
        <p:spPr>
          <a:xfrm>
            <a:off x="5494867" y="927917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Reefer Optimization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87877E4-62BF-7445-8F0D-6C46FA79C701}"/>
              </a:ext>
            </a:extLst>
          </p:cNvPr>
          <p:cNvSpPr/>
          <p:nvPr/>
        </p:nvSpPr>
        <p:spPr>
          <a:xfrm>
            <a:off x="5492704" y="1710335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Blockchain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8F083015-5103-D144-8D67-FB592B1BB79E}"/>
              </a:ext>
            </a:extLst>
          </p:cNvPr>
          <p:cNvCxnSpPr>
            <a:cxnSpLocks/>
            <a:stCxn id="22" idx="3"/>
            <a:endCxn id="30" idx="1"/>
          </p:cNvCxnSpPr>
          <p:nvPr/>
        </p:nvCxnSpPr>
        <p:spPr>
          <a:xfrm>
            <a:off x="1939659" y="1381550"/>
            <a:ext cx="3553045" cy="658986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n 2">
            <a:extLst>
              <a:ext uri="{FF2B5EF4-FFF2-40B4-BE49-F238E27FC236}">
                <a16:creationId xmlns:a16="http://schemas.microsoft.com/office/drawing/2014/main" id="{975D4DD8-A799-FE44-8999-416C66D117D6}"/>
              </a:ext>
            </a:extLst>
          </p:cNvPr>
          <p:cNvSpPr/>
          <p:nvPr/>
        </p:nvSpPr>
        <p:spPr>
          <a:xfrm>
            <a:off x="230674" y="2326298"/>
            <a:ext cx="665619" cy="760934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Order Entity</a:t>
            </a:r>
          </a:p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800" dirty="0">
                <a:solidFill>
                  <a:prstClr val="white"/>
                </a:solidFill>
                <a:latin typeface="Arial"/>
              </a:rPr>
              <a:t>Order Events</a:t>
            </a:r>
            <a:endParaRPr kumimoji="0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AFDD26CF-CBE1-B845-95B4-1E9705C04E5D}"/>
              </a:ext>
            </a:extLst>
          </p:cNvPr>
          <p:cNvCxnSpPr>
            <a:cxnSpLocks/>
            <a:endCxn id="3" idx="1"/>
          </p:cNvCxnSpPr>
          <p:nvPr/>
        </p:nvCxnSpPr>
        <p:spPr>
          <a:xfrm rot="5400000">
            <a:off x="345447" y="1938256"/>
            <a:ext cx="606079" cy="170004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FB2F7C20-4D5E-1B46-83A3-8F5CBCF3FB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395"/>
          <a:stretch/>
        </p:blipFill>
        <p:spPr>
          <a:xfrm>
            <a:off x="4477607" y="2509997"/>
            <a:ext cx="418713" cy="49123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1C13CF4-4489-FA43-9A1B-04446EB13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646" y="2940593"/>
            <a:ext cx="182207" cy="127455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516F9A2-F7CC-0A44-A936-67E4AF9F4154}"/>
              </a:ext>
            </a:extLst>
          </p:cNvPr>
          <p:cNvSpPr/>
          <p:nvPr/>
        </p:nvSpPr>
        <p:spPr>
          <a:xfrm>
            <a:off x="1165199" y="2877739"/>
            <a:ext cx="727157" cy="283938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CDC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80B4FF95-67D7-1C4E-9AEF-E75D60B402C3}"/>
              </a:ext>
            </a:extLst>
          </p:cNvPr>
          <p:cNvCxnSpPr>
            <a:cxnSpLocks/>
            <a:stCxn id="3" idx="4"/>
            <a:endCxn id="28" idx="0"/>
          </p:cNvCxnSpPr>
          <p:nvPr/>
        </p:nvCxnSpPr>
        <p:spPr>
          <a:xfrm>
            <a:off x="896293" y="2706765"/>
            <a:ext cx="632485" cy="170974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utoShape 4">
            <a:extLst>
              <a:ext uri="{FF2B5EF4-FFF2-40B4-BE49-F238E27FC236}">
                <a16:creationId xmlns:a16="http://schemas.microsoft.com/office/drawing/2014/main" id="{0DF8BAA2-7451-DA4F-89F7-37812BD9D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00" y="829559"/>
            <a:ext cx="6941631" cy="3635747"/>
          </a:xfrm>
          <a:prstGeom prst="roundRect">
            <a:avLst>
              <a:gd name="adj" fmla="val 2191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B41088-E678-9246-A762-D432953AC029}"/>
              </a:ext>
            </a:extLst>
          </p:cNvPr>
          <p:cNvGrpSpPr/>
          <p:nvPr/>
        </p:nvGrpSpPr>
        <p:grpSpPr>
          <a:xfrm>
            <a:off x="3401346" y="2805963"/>
            <a:ext cx="561844" cy="562538"/>
            <a:chOff x="945137" y="2738853"/>
            <a:chExt cx="561844" cy="562538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AF69454D-AD47-3742-8061-DC26113EBA4D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665489C6-8D42-A945-9092-468B017FD5E8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12A190F8-6DD2-3A4B-A4E6-7F7D3EFBEA84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2ADB4D5A-9DD1-464F-8DB4-F9D72DD047D8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C667642-CDE6-324E-8088-22C3D3FA9294}"/>
              </a:ext>
            </a:extLst>
          </p:cNvPr>
          <p:cNvSpPr txBox="1"/>
          <p:nvPr/>
        </p:nvSpPr>
        <p:spPr>
          <a:xfrm>
            <a:off x="3386687" y="3282323"/>
            <a:ext cx="1065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shipment plan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B8AB7021-3CEE-6F43-B189-CBE1251FB61E}"/>
              </a:ext>
            </a:extLst>
          </p:cNvPr>
          <p:cNvCxnSpPr>
            <a:cxnSpLocks/>
            <a:stCxn id="36" idx="0"/>
            <a:endCxn id="22" idx="2"/>
          </p:cNvCxnSpPr>
          <p:nvPr/>
        </p:nvCxnSpPr>
        <p:spPr>
          <a:xfrm rot="16200000" flipV="1">
            <a:off x="1919538" y="994875"/>
            <a:ext cx="1094214" cy="2527964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7C341A18-2572-9546-9EBE-1003B489F84F}"/>
              </a:ext>
            </a:extLst>
          </p:cNvPr>
          <p:cNvCxnSpPr>
            <a:cxnSpLocks/>
            <a:endCxn id="37" idx="0"/>
          </p:cNvCxnSpPr>
          <p:nvPr/>
        </p:nvCxnSpPr>
        <p:spPr>
          <a:xfrm rot="10800000" flipV="1">
            <a:off x="3887839" y="1467322"/>
            <a:ext cx="1587320" cy="1338642"/>
          </a:xfrm>
          <a:prstGeom prst="bentConnector2">
            <a:avLst/>
          </a:prstGeom>
          <a:ln w="127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D231A9AF-63EE-514F-9956-107BF96302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046" y="2200363"/>
            <a:ext cx="182207" cy="12745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D20C351-3532-8F4F-9B12-0D97B1D73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676" y="1449249"/>
            <a:ext cx="182207" cy="127455"/>
          </a:xfrm>
          <a:prstGeom prst="rect">
            <a:avLst/>
          </a:prstGeom>
        </p:spPr>
      </p:pic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C1EDE6FC-D7BB-D847-9B3C-4556351AADA7}"/>
              </a:ext>
            </a:extLst>
          </p:cNvPr>
          <p:cNvCxnSpPr>
            <a:cxnSpLocks/>
            <a:stCxn id="9" idx="0"/>
            <a:endCxn id="24" idx="1"/>
          </p:cNvCxnSpPr>
          <p:nvPr/>
        </p:nvCxnSpPr>
        <p:spPr>
          <a:xfrm rot="5400000" flipH="1" flipV="1">
            <a:off x="3337142" y="606357"/>
            <a:ext cx="1505964" cy="2809486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BB5E29BE-D00C-2842-8F78-57B5A21BB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866" y="1179746"/>
            <a:ext cx="182207" cy="12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586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535F-0DCB-7D44-835F-2312AA982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vaccine-order-</a:t>
            </a:r>
            <a:r>
              <a:rPr lang="en-US" dirty="0" err="1"/>
              <a:t>mgr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0850A-148D-7143-8775-EFF5DAB6F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19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5C6F5288-1F21-B047-8DDC-33C7B34FC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546" y="1995056"/>
            <a:ext cx="5504872" cy="167627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B1C465D4-4560-1E44-9EFD-0C73E662D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545" y="3715959"/>
            <a:ext cx="5587933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799DC5D6-B9B8-664C-80F8-0769A9792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3" y="4117660"/>
            <a:ext cx="6939368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90ABFCF-5970-A14F-A37F-93E65E432DEC}"/>
              </a:ext>
            </a:extLst>
          </p:cNvPr>
          <p:cNvSpPr/>
          <p:nvPr/>
        </p:nvSpPr>
        <p:spPr>
          <a:xfrm>
            <a:off x="1343967" y="960228"/>
            <a:ext cx="1473992" cy="239334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sp>
        <p:nvSpPr>
          <p:cNvPr id="3" name="Can 2">
            <a:extLst>
              <a:ext uri="{FF2B5EF4-FFF2-40B4-BE49-F238E27FC236}">
                <a16:creationId xmlns:a16="http://schemas.microsoft.com/office/drawing/2014/main" id="{975D4DD8-A799-FE44-8999-416C66D117D6}"/>
              </a:ext>
            </a:extLst>
          </p:cNvPr>
          <p:cNvSpPr/>
          <p:nvPr/>
        </p:nvSpPr>
        <p:spPr>
          <a:xfrm>
            <a:off x="6456313" y="1080393"/>
            <a:ext cx="665619" cy="760934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PV</a:t>
            </a:r>
            <a:endParaRPr kumimoji="0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0DF8BAA2-7451-DA4F-89F7-37812BD9D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00" y="829559"/>
            <a:ext cx="6941631" cy="3635747"/>
          </a:xfrm>
          <a:prstGeom prst="roundRect">
            <a:avLst>
              <a:gd name="adj" fmla="val 2191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40" name="AutoShape 4">
            <a:extLst>
              <a:ext uri="{FF2B5EF4-FFF2-40B4-BE49-F238E27FC236}">
                <a16:creationId xmlns:a16="http://schemas.microsoft.com/office/drawing/2014/main" id="{B13F85D2-A6CA-6040-B4A8-3167E1305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485" y="861089"/>
            <a:ext cx="5587933" cy="838460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vaccine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B279D8A2-8800-5346-BDA3-4594E05100AB}"/>
              </a:ext>
            </a:extLst>
          </p:cNvPr>
          <p:cNvSpPr/>
          <p:nvPr/>
        </p:nvSpPr>
        <p:spPr>
          <a:xfrm>
            <a:off x="3940430" y="1351552"/>
            <a:ext cx="2105562" cy="239334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Postgresql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B3249F1-F83A-D144-9D23-2EB96821A2C9}"/>
              </a:ext>
            </a:extLst>
          </p:cNvPr>
          <p:cNvSpPr/>
          <p:nvPr/>
        </p:nvSpPr>
        <p:spPr>
          <a:xfrm>
            <a:off x="3940430" y="952597"/>
            <a:ext cx="1998551" cy="239334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Optimizer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F76B738-074D-7149-AD1B-FA552D246F85}"/>
              </a:ext>
            </a:extLst>
          </p:cNvPr>
          <p:cNvSpPr/>
          <p:nvPr/>
        </p:nvSpPr>
        <p:spPr>
          <a:xfrm>
            <a:off x="841630" y="2133140"/>
            <a:ext cx="1384334" cy="239334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100" b="1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99C3F745-E48F-E04C-904D-67FE8BEF00E3}"/>
              </a:ext>
            </a:extLst>
          </p:cNvPr>
          <p:cNvSpPr/>
          <p:nvPr/>
        </p:nvSpPr>
        <p:spPr>
          <a:xfrm>
            <a:off x="994030" y="2285540"/>
            <a:ext cx="1384334" cy="239334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100" b="1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09EC6AD6-DC14-BA41-9ADE-AAE02F2FDA3E}"/>
              </a:ext>
            </a:extLst>
          </p:cNvPr>
          <p:cNvSpPr/>
          <p:nvPr/>
        </p:nvSpPr>
        <p:spPr>
          <a:xfrm>
            <a:off x="1146430" y="2437940"/>
            <a:ext cx="1384334" cy="239334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Brokers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16934DF-51B2-A748-9380-6690F2DD1BD8}"/>
              </a:ext>
            </a:extLst>
          </p:cNvPr>
          <p:cNvSpPr/>
          <p:nvPr/>
        </p:nvSpPr>
        <p:spPr>
          <a:xfrm>
            <a:off x="841630" y="2922342"/>
            <a:ext cx="1384334" cy="239334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100" b="1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684AB23E-499B-8A41-B291-066433357A75}"/>
              </a:ext>
            </a:extLst>
          </p:cNvPr>
          <p:cNvSpPr/>
          <p:nvPr/>
        </p:nvSpPr>
        <p:spPr>
          <a:xfrm>
            <a:off x="957645" y="3022265"/>
            <a:ext cx="1384334" cy="239334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100" b="1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04DAE745-7568-B14A-99B9-40B74745EFF4}"/>
              </a:ext>
            </a:extLst>
          </p:cNvPr>
          <p:cNvSpPr/>
          <p:nvPr/>
        </p:nvSpPr>
        <p:spPr>
          <a:xfrm>
            <a:off x="1073660" y="3161216"/>
            <a:ext cx="1384334" cy="239334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Zookeepers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5D45F35A-2858-D542-8D9A-BD7FF17820C7}"/>
              </a:ext>
            </a:extLst>
          </p:cNvPr>
          <p:cNvSpPr/>
          <p:nvPr/>
        </p:nvSpPr>
        <p:spPr>
          <a:xfrm>
            <a:off x="3824380" y="2081348"/>
            <a:ext cx="2221612" cy="840993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="1" dirty="0">
                <a:solidFill>
                  <a:prstClr val="white"/>
                </a:solidFill>
                <a:latin typeface="Arial"/>
              </a:rPr>
              <a:t>Kafka Connect Cluster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69FA3C06-47D4-664E-BD31-7AE7C99AB591}"/>
              </a:ext>
            </a:extLst>
          </p:cNvPr>
          <p:cNvSpPr/>
          <p:nvPr/>
        </p:nvSpPr>
        <p:spPr>
          <a:xfrm>
            <a:off x="3978529" y="2177114"/>
            <a:ext cx="1922351" cy="487660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Debezium Postgres Connector</a:t>
            </a:r>
          </a:p>
        </p:txBody>
      </p:sp>
    </p:spTree>
    <p:extLst>
      <p:ext uri="{BB962C8B-B14F-4D97-AF65-F5344CB8AC3E}">
        <p14:creationId xmlns:p14="http://schemas.microsoft.com/office/powerpoint/2010/main" val="1412122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0925922-5BB5-A04A-A871-1680DB7DB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A modern way to manage the vaccine shipment process</a:t>
            </a:r>
            <a:endParaRPr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894E4-95AD-4049-A2E5-F9B5EF278B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2</a:t>
            </a:fld>
            <a:endParaRPr lang="en-US" dirty="0">
              <a:solidFill>
                <a:srgbClr val="6D7777"/>
              </a:solidFill>
            </a:endParaRPr>
          </a:p>
        </p:txBody>
      </p:sp>
      <p:pic>
        <p:nvPicPr>
          <p:cNvPr id="6" name="Picture 5" descr="A picture containing monitor, sitting, black, side&#10;&#10;Description automatically generated">
            <a:extLst>
              <a:ext uri="{FF2B5EF4-FFF2-40B4-BE49-F238E27FC236}">
                <a16:creationId xmlns:a16="http://schemas.microsoft.com/office/drawing/2014/main" id="{9AD70323-7734-3E47-B851-6E46A78E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1224"/>
            <a:ext cx="9144000" cy="330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77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E3D78-5395-FD4B-82F1-D21BC8CF5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VORO components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6F609B-E351-4547-905F-2A384FE0FF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20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33E0AC-8528-0448-8099-AEC298FBC35F}"/>
              </a:ext>
            </a:extLst>
          </p:cNvPr>
          <p:cNvSpPr/>
          <p:nvPr/>
        </p:nvSpPr>
        <p:spPr>
          <a:xfrm>
            <a:off x="2158729" y="1382015"/>
            <a:ext cx="1604537" cy="479822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Vaccine Order Reefer Optimization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APP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D1A4ED0-1218-CE4A-822D-90C7A2DC2203}"/>
              </a:ext>
            </a:extLst>
          </p:cNvPr>
          <p:cNvSpPr/>
          <p:nvPr/>
        </p:nvSpPr>
        <p:spPr>
          <a:xfrm>
            <a:off x="4572000" y="1401358"/>
            <a:ext cx="1505527" cy="479822"/>
          </a:xfrm>
          <a:prstGeom prst="roundRect">
            <a:avLst>
              <a:gd name="adj" fmla="val 7576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Transportation Event Consumer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D3DB93A2-F2E1-BE46-80E2-B111BD559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4655" y="1401356"/>
            <a:ext cx="1416027" cy="2231843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2615E6-E7B8-6248-AE31-E7BB30A8730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512" y="3440967"/>
            <a:ext cx="448656" cy="235832"/>
          </a:xfrm>
          <a:prstGeom prst="rect">
            <a:avLst/>
          </a:prstGeom>
        </p:spPr>
      </p:pic>
      <p:sp>
        <p:nvSpPr>
          <p:cNvPr id="11" name="AutoShape 4">
            <a:extLst>
              <a:ext uri="{FF2B5EF4-FFF2-40B4-BE49-F238E27FC236}">
                <a16:creationId xmlns:a16="http://schemas.microsoft.com/office/drawing/2014/main" id="{D5CA82DD-BB92-4E47-A2B5-CDF32807A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00" y="1034473"/>
            <a:ext cx="8003118" cy="3430833"/>
          </a:xfrm>
          <a:prstGeom prst="roundRect">
            <a:avLst>
              <a:gd name="adj" fmla="val 2191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FF0000"/>
                </a:solidFill>
                <a:latin typeface="Arial"/>
                <a:cs typeface="+mn-cs"/>
              </a:rPr>
              <a:t>OpenShift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23ED239-2581-654E-9B35-DB087CD51EB9}"/>
              </a:ext>
            </a:extLst>
          </p:cNvPr>
          <p:cNvSpPr/>
          <p:nvPr/>
        </p:nvSpPr>
        <p:spPr>
          <a:xfrm>
            <a:off x="4572000" y="1967174"/>
            <a:ext cx="1505527" cy="479822"/>
          </a:xfrm>
          <a:prstGeom prst="roundRect">
            <a:avLst>
              <a:gd name="adj" fmla="val 7576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Refrigerator Event Consumer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9E15439-243E-3A4B-BA8D-D012242654B3}"/>
              </a:ext>
            </a:extLst>
          </p:cNvPr>
          <p:cNvSpPr/>
          <p:nvPr/>
        </p:nvSpPr>
        <p:spPr>
          <a:xfrm>
            <a:off x="4585857" y="2548132"/>
            <a:ext cx="1505527" cy="479822"/>
          </a:xfrm>
          <a:prstGeom prst="roundRect">
            <a:avLst>
              <a:gd name="adj" fmla="val 7576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Lot Inventory Event Consumer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CD4F511-CD3D-8145-8414-3CFBA054F763}"/>
              </a:ext>
            </a:extLst>
          </p:cNvPr>
          <p:cNvSpPr/>
          <p:nvPr/>
        </p:nvSpPr>
        <p:spPr>
          <a:xfrm>
            <a:off x="4585857" y="3153378"/>
            <a:ext cx="1505527" cy="479822"/>
          </a:xfrm>
          <a:prstGeom prst="roundRect">
            <a:avLst>
              <a:gd name="adj" fmla="val 7576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Shipment Plan Event Producer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C4DA72F-641D-DB40-B29B-95B4C1219922}"/>
              </a:ext>
            </a:extLst>
          </p:cNvPr>
          <p:cNvGrpSpPr/>
          <p:nvPr/>
        </p:nvGrpSpPr>
        <p:grpSpPr>
          <a:xfrm>
            <a:off x="6918636" y="1509974"/>
            <a:ext cx="561838" cy="351864"/>
            <a:chOff x="945137" y="2738853"/>
            <a:chExt cx="561844" cy="562538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E611E41C-E7E9-0A49-937E-DE8C4A764946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8F579F8-3649-454D-A834-71F68E8E0775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9CAA0F0B-ED86-2C43-9A2E-9765B37B6F60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E36403D6-7459-E44A-86BE-BB1B60743F5A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E476F0F-C193-9849-BEC1-63D5F3B8D9EF}"/>
              </a:ext>
            </a:extLst>
          </p:cNvPr>
          <p:cNvGrpSpPr/>
          <p:nvPr/>
        </p:nvGrpSpPr>
        <p:grpSpPr>
          <a:xfrm>
            <a:off x="6918636" y="2019276"/>
            <a:ext cx="561838" cy="351864"/>
            <a:chOff x="945137" y="2738853"/>
            <a:chExt cx="561844" cy="562538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AEF1808-AA1D-3C42-AD86-B2FBAB366C2D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BE455A66-F084-4547-8150-D52C8B4F63D7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7F643C84-C1C6-764A-8B8D-A04212368594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1F11DD27-2ADD-734A-8B46-F094DC8138A8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5FFB2A4-265F-F34F-937E-DCCC63401504}"/>
              </a:ext>
            </a:extLst>
          </p:cNvPr>
          <p:cNvGrpSpPr/>
          <p:nvPr/>
        </p:nvGrpSpPr>
        <p:grpSpPr>
          <a:xfrm>
            <a:off x="6918636" y="2528578"/>
            <a:ext cx="561838" cy="351864"/>
            <a:chOff x="945137" y="2738853"/>
            <a:chExt cx="561844" cy="562538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FAFC9F43-A593-AD45-AA2F-899FC2C57336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95EF5DAF-CCF8-3746-8346-9DDF5DC9CB36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B73D18B8-D36A-BA4C-83A5-1D833046BBCE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66FF4655-280F-BD4D-B178-662A082A1E14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63C581B-613B-6945-BAB6-000D150F2EAD}"/>
              </a:ext>
            </a:extLst>
          </p:cNvPr>
          <p:cNvGrpSpPr/>
          <p:nvPr/>
        </p:nvGrpSpPr>
        <p:grpSpPr>
          <a:xfrm>
            <a:off x="6896337" y="3037881"/>
            <a:ext cx="561838" cy="351864"/>
            <a:chOff x="945137" y="2738853"/>
            <a:chExt cx="561844" cy="562538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16FDD52-E377-E946-ACDB-45DDBF1990BF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140F7EF-D091-EA4C-B514-2FA187BEF7B5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A4457F7F-A73C-5D44-8841-8E442D02B9B9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97F034EE-4DEA-E942-BB02-6FFEB7569AF4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825C8D1-E837-3A4D-A367-5CBE066F5AFA}"/>
              </a:ext>
            </a:extLst>
          </p:cNvPr>
          <p:cNvSpPr/>
          <p:nvPr/>
        </p:nvSpPr>
        <p:spPr>
          <a:xfrm>
            <a:off x="945672" y="1967174"/>
            <a:ext cx="1604537" cy="479822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Order Resource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7C996E9-BEF8-FA47-996A-170BFF790EAE}"/>
              </a:ext>
            </a:extLst>
          </p:cNvPr>
          <p:cNvSpPr/>
          <p:nvPr/>
        </p:nvSpPr>
        <p:spPr>
          <a:xfrm>
            <a:off x="2195595" y="3037881"/>
            <a:ext cx="1604537" cy="479822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Data Repository</a:t>
            </a:r>
          </a:p>
        </p:txBody>
      </p:sp>
      <p:sp>
        <p:nvSpPr>
          <p:cNvPr id="37" name="AutoShape 4">
            <a:extLst>
              <a:ext uri="{FF2B5EF4-FFF2-40B4-BE49-F238E27FC236}">
                <a16:creationId xmlns:a16="http://schemas.microsoft.com/office/drawing/2014/main" id="{27726F9B-628D-3B40-B7B2-11AC5B029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65" y="1260792"/>
            <a:ext cx="5406445" cy="2572290"/>
          </a:xfrm>
          <a:prstGeom prst="roundRect">
            <a:avLst>
              <a:gd name="adj" fmla="val 3885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vaccine-order-optimizer service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B3A9ABD6-DC24-6D46-944C-41192E6B87EB}"/>
              </a:ext>
            </a:extLst>
          </p:cNvPr>
          <p:cNvSpPr/>
          <p:nvPr/>
        </p:nvSpPr>
        <p:spPr>
          <a:xfrm>
            <a:off x="6563497" y="3684421"/>
            <a:ext cx="1416027" cy="479822"/>
          </a:xfrm>
          <a:prstGeom prst="roundRect">
            <a:avLst>
              <a:gd name="adj" fmla="val 7576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Decision Optimization Service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3E5381B-17B6-1345-B108-7E16940CDA92}"/>
              </a:ext>
            </a:extLst>
          </p:cNvPr>
          <p:cNvSpPr/>
          <p:nvPr/>
        </p:nvSpPr>
        <p:spPr>
          <a:xfrm>
            <a:off x="2217894" y="2482591"/>
            <a:ext cx="1604537" cy="479822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Shipment Plan Optimizer</a:t>
            </a:r>
          </a:p>
        </p:txBody>
      </p:sp>
    </p:spTree>
    <p:extLst>
      <p:ext uri="{BB962C8B-B14F-4D97-AF65-F5344CB8AC3E}">
        <p14:creationId xmlns:p14="http://schemas.microsoft.com/office/powerpoint/2010/main" val="2462094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535F-0DCB-7D44-835F-2312AA982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Vaccine Order Refrigerator Optimizer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0850A-148D-7143-8775-EFF5DAB6F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21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5C6F5288-1F21-B047-8DDC-33C7B34FC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662" y="2471786"/>
            <a:ext cx="5829074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256B7F-1ED4-6D4C-A585-8AF907EA546D}"/>
              </a:ext>
            </a:extLst>
          </p:cNvPr>
          <p:cNvSpPr txBox="1"/>
          <p:nvPr/>
        </p:nvSpPr>
        <p:spPr>
          <a:xfrm>
            <a:off x="1401626" y="3284426"/>
            <a:ext cx="583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orders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B1C465D4-4560-1E44-9EFD-0C73E662D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032" y="3715959"/>
            <a:ext cx="6775703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799DC5D6-B9B8-664C-80F8-0769A9792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3" y="4117660"/>
            <a:ext cx="6939368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70168E7-4E77-2444-99F3-F0DB78E69643}"/>
              </a:ext>
            </a:extLst>
          </p:cNvPr>
          <p:cNvGrpSpPr/>
          <p:nvPr/>
        </p:nvGrpSpPr>
        <p:grpSpPr>
          <a:xfrm>
            <a:off x="1449716" y="2588917"/>
            <a:ext cx="715546" cy="699188"/>
            <a:chOff x="2022069" y="2755615"/>
            <a:chExt cx="715546" cy="69918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E924FE3-083B-F443-AD28-C5F0E35EB25F}"/>
                </a:ext>
              </a:extLst>
            </p:cNvPr>
            <p:cNvSpPr/>
            <p:nvPr/>
          </p:nvSpPr>
          <p:spPr bwMode="auto">
            <a:xfrm>
              <a:off x="2022069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E609229-5243-C148-A98F-8D02B8083012}"/>
                </a:ext>
              </a:extLst>
            </p:cNvPr>
            <p:cNvSpPr/>
            <p:nvPr/>
          </p:nvSpPr>
          <p:spPr bwMode="auto">
            <a:xfrm>
              <a:off x="2164303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5A88F56-30FE-3543-9CA9-C4E56C810747}"/>
                </a:ext>
              </a:extLst>
            </p:cNvPr>
            <p:cNvSpPr/>
            <p:nvPr/>
          </p:nvSpPr>
          <p:spPr bwMode="auto">
            <a:xfrm>
              <a:off x="2308266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90DB178-C127-D145-8AC5-B988C2A0EEFA}"/>
                </a:ext>
              </a:extLst>
            </p:cNvPr>
            <p:cNvSpPr/>
            <p:nvPr/>
          </p:nvSpPr>
          <p:spPr bwMode="auto">
            <a:xfrm>
              <a:off x="2458969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77A65836-053B-1142-9F4F-8690BB452DE4}"/>
                </a:ext>
              </a:extLst>
            </p:cNvPr>
            <p:cNvSpPr/>
            <p:nvPr/>
          </p:nvSpPr>
          <p:spPr bwMode="auto">
            <a:xfrm>
              <a:off x="2611369" y="2755615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4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2D8034A-28B4-894A-A781-140D3752747B}"/>
              </a:ext>
            </a:extLst>
          </p:cNvPr>
          <p:cNvSpPr/>
          <p:nvPr/>
        </p:nvSpPr>
        <p:spPr>
          <a:xfrm>
            <a:off x="528404" y="920875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Reefer Optimization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8F083015-5103-D144-8D67-FB592B1BB79E}"/>
              </a:ext>
            </a:extLst>
          </p:cNvPr>
          <p:cNvCxnSpPr>
            <a:cxnSpLocks/>
            <a:stCxn id="24" idx="3"/>
            <a:endCxn id="37" idx="0"/>
          </p:cNvCxnSpPr>
          <p:nvPr/>
        </p:nvCxnSpPr>
        <p:spPr>
          <a:xfrm>
            <a:off x="2002396" y="1251076"/>
            <a:ext cx="1118783" cy="1337842"/>
          </a:xfrm>
          <a:prstGeom prst="bentConnector2">
            <a:avLst/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utoShape 4">
            <a:extLst>
              <a:ext uri="{FF2B5EF4-FFF2-40B4-BE49-F238E27FC236}">
                <a16:creationId xmlns:a16="http://schemas.microsoft.com/office/drawing/2014/main" id="{0DF8BAA2-7451-DA4F-89F7-37812BD9D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00" y="829559"/>
            <a:ext cx="6941631" cy="3635747"/>
          </a:xfrm>
          <a:prstGeom prst="roundRect">
            <a:avLst>
              <a:gd name="adj" fmla="val 2191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B41088-E678-9246-A762-D432953AC029}"/>
              </a:ext>
            </a:extLst>
          </p:cNvPr>
          <p:cNvGrpSpPr/>
          <p:nvPr/>
        </p:nvGrpSpPr>
        <p:grpSpPr>
          <a:xfrm>
            <a:off x="2634686" y="2588917"/>
            <a:ext cx="561844" cy="562538"/>
            <a:chOff x="945137" y="2738853"/>
            <a:chExt cx="561844" cy="562538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AF69454D-AD47-3742-8061-DC26113EBA4D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665489C6-8D42-A945-9092-468B017FD5E8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12A190F8-6DD2-3A4B-A4E6-7F7D3EFBEA84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2ADB4D5A-9DD1-464F-8DB4-F9D72DD047D8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C667642-CDE6-324E-8088-22C3D3FA9294}"/>
              </a:ext>
            </a:extLst>
          </p:cNvPr>
          <p:cNvSpPr txBox="1"/>
          <p:nvPr/>
        </p:nvSpPr>
        <p:spPr>
          <a:xfrm>
            <a:off x="2392568" y="3151454"/>
            <a:ext cx="1065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shipment plan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7C341A18-2572-9546-9EBE-1003B489F84F}"/>
              </a:ext>
            </a:extLst>
          </p:cNvPr>
          <p:cNvCxnSpPr>
            <a:cxnSpLocks/>
            <a:stCxn id="19" idx="0"/>
            <a:endCxn id="24" idx="2"/>
          </p:cNvCxnSpPr>
          <p:nvPr/>
        </p:nvCxnSpPr>
        <p:spPr>
          <a:xfrm rot="16200000" flipV="1">
            <a:off x="1179950" y="1666727"/>
            <a:ext cx="1007641" cy="836739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2C4BC1D4-B6F9-B846-B7E3-2B99BBCBA68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77" y="3449918"/>
            <a:ext cx="448656" cy="235832"/>
          </a:xfrm>
          <a:prstGeom prst="rect">
            <a:avLst/>
          </a:prstGeom>
        </p:spPr>
      </p:pic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55CCCC3C-A639-5F4A-8865-86F8DEDAF405}"/>
              </a:ext>
            </a:extLst>
          </p:cNvPr>
          <p:cNvSpPr/>
          <p:nvPr/>
        </p:nvSpPr>
        <p:spPr>
          <a:xfrm>
            <a:off x="181081" y="2139832"/>
            <a:ext cx="836740" cy="660400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C41F1BE5-3EA8-DE4F-9645-4A2191CB7E8D}"/>
              </a:ext>
            </a:extLst>
          </p:cNvPr>
          <p:cNvSpPr/>
          <p:nvPr/>
        </p:nvSpPr>
        <p:spPr>
          <a:xfrm>
            <a:off x="3502726" y="878489"/>
            <a:ext cx="1289493" cy="443720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Manufacturer Simulator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9B4AD31F-05A6-0145-9368-9CDBF9EF012B}"/>
              </a:ext>
            </a:extLst>
          </p:cNvPr>
          <p:cNvSpPr/>
          <p:nvPr/>
        </p:nvSpPr>
        <p:spPr>
          <a:xfrm>
            <a:off x="5562916" y="1682422"/>
            <a:ext cx="1289493" cy="443720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Refrigerator Manager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E0A77F08-A9B5-F646-87F2-F91E2A2A91F7}"/>
              </a:ext>
            </a:extLst>
          </p:cNvPr>
          <p:cNvSpPr/>
          <p:nvPr/>
        </p:nvSpPr>
        <p:spPr>
          <a:xfrm>
            <a:off x="4890542" y="1061063"/>
            <a:ext cx="1289493" cy="443720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Transportation Simulator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EF771FC-5CEA-9A4E-BD28-5D3BA3282328}"/>
              </a:ext>
            </a:extLst>
          </p:cNvPr>
          <p:cNvGrpSpPr/>
          <p:nvPr/>
        </p:nvGrpSpPr>
        <p:grpSpPr>
          <a:xfrm>
            <a:off x="3508687" y="2590401"/>
            <a:ext cx="561844" cy="562538"/>
            <a:chOff x="945137" y="2738853"/>
            <a:chExt cx="561844" cy="562538"/>
          </a:xfrm>
        </p:grpSpPr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E3CC422C-8DEA-3A47-BA3E-BCEEE5DD62A1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DD6813F8-9A42-914D-968A-A8F9ECCE7B31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D88DA156-2FFA-DA40-A7D5-2BC71019F73C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977F85B5-4F45-EE41-AF6A-00A5EB9D991F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9A14456-DEB2-1949-9A4B-A8EFAE277A56}"/>
              </a:ext>
            </a:extLst>
          </p:cNvPr>
          <p:cNvGrpSpPr/>
          <p:nvPr/>
        </p:nvGrpSpPr>
        <p:grpSpPr>
          <a:xfrm>
            <a:off x="4367414" y="2580068"/>
            <a:ext cx="561844" cy="562538"/>
            <a:chOff x="945137" y="2738853"/>
            <a:chExt cx="561844" cy="562538"/>
          </a:xfrm>
        </p:grpSpPr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755B7801-D7FD-E244-B86D-021AFD7918FB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65F23919-1C78-504C-A703-632829523FAB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A0FCAE74-6CF6-7B47-8968-325D94C7ADF0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E25F780D-E0A1-3C4B-B34E-78580513EFEE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CCA02289-50D5-7C4E-B3B8-FB77AA535ABE}"/>
              </a:ext>
            </a:extLst>
          </p:cNvPr>
          <p:cNvSpPr txBox="1"/>
          <p:nvPr/>
        </p:nvSpPr>
        <p:spPr>
          <a:xfrm>
            <a:off x="5209871" y="3148833"/>
            <a:ext cx="6222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sz="1050" dirty="0"/>
              <a:t>reefers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84F1432-F4D4-EF41-B240-928533FF6B31}"/>
              </a:ext>
            </a:extLst>
          </p:cNvPr>
          <p:cNvGrpSpPr/>
          <p:nvPr/>
        </p:nvGrpSpPr>
        <p:grpSpPr>
          <a:xfrm>
            <a:off x="5164707" y="2571876"/>
            <a:ext cx="561844" cy="562538"/>
            <a:chOff x="945137" y="2738853"/>
            <a:chExt cx="561844" cy="562538"/>
          </a:xfrm>
        </p:grpSpPr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7C7F4402-6C30-A041-ADF5-C2CB14AD584F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02E29D8C-DD94-C24C-AF88-596FB080E2C3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199FE0E6-826B-0443-ACFB-8343E82B921C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6875C29A-8854-B34A-AF14-8D0EE6E35EEE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F398200D-BF58-FB46-83B5-5A392B4C040B}"/>
              </a:ext>
            </a:extLst>
          </p:cNvPr>
          <p:cNvCxnSpPr>
            <a:cxnSpLocks/>
            <a:stCxn id="47" idx="1"/>
            <a:endCxn id="67" idx="0"/>
          </p:cNvCxnSpPr>
          <p:nvPr/>
        </p:nvCxnSpPr>
        <p:spPr>
          <a:xfrm rot="10800000" flipH="1" flipV="1">
            <a:off x="5562916" y="1904281"/>
            <a:ext cx="88284" cy="667595"/>
          </a:xfrm>
          <a:prstGeom prst="bentConnector4">
            <a:avLst>
              <a:gd name="adj1" fmla="val -258937"/>
              <a:gd name="adj2" fmla="val 66616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B875F158-10F0-BB44-9B48-1F52575B2F7B}"/>
              </a:ext>
            </a:extLst>
          </p:cNvPr>
          <p:cNvSpPr/>
          <p:nvPr/>
        </p:nvSpPr>
        <p:spPr>
          <a:xfrm>
            <a:off x="3418898" y="3158864"/>
            <a:ext cx="88998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vaccine lots</a:t>
            </a:r>
            <a:endParaRPr lang="en-US" sz="1050" b="0" dirty="0">
              <a:effectLst/>
            </a:endParaRP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D0D01E2B-10AD-4440-991E-DFB0C2691E8B}"/>
              </a:ext>
            </a:extLst>
          </p:cNvPr>
          <p:cNvCxnSpPr>
            <a:cxnSpLocks/>
            <a:stCxn id="46" idx="2"/>
            <a:endCxn id="56" idx="0"/>
          </p:cNvCxnSpPr>
          <p:nvPr/>
        </p:nvCxnSpPr>
        <p:spPr>
          <a:xfrm rot="5400000">
            <a:off x="3437231" y="1880159"/>
            <a:ext cx="1268193" cy="152293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81A0E3B-AE31-734A-9E3A-A76E5EC79903}"/>
              </a:ext>
            </a:extLst>
          </p:cNvPr>
          <p:cNvSpPr txBox="1"/>
          <p:nvPr/>
        </p:nvSpPr>
        <p:spPr>
          <a:xfrm>
            <a:off x="4301453" y="3145357"/>
            <a:ext cx="10102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sz="1050" dirty="0"/>
              <a:t>transportation</a:t>
            </a:r>
          </a:p>
        </p:txBody>
      </p: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6464B057-1A3D-5E41-9FAB-28F40E8A8762}"/>
              </a:ext>
            </a:extLst>
          </p:cNvPr>
          <p:cNvCxnSpPr>
            <a:cxnSpLocks/>
            <a:stCxn id="48" idx="1"/>
            <a:endCxn id="61" idx="0"/>
          </p:cNvCxnSpPr>
          <p:nvPr/>
        </p:nvCxnSpPr>
        <p:spPr>
          <a:xfrm rot="10800000" flipV="1">
            <a:off x="4853908" y="1282923"/>
            <a:ext cx="36635" cy="1297146"/>
          </a:xfrm>
          <a:prstGeom prst="bentConnector2">
            <a:avLst/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F3B099CF-FBE7-B046-8246-CBCB22555496}"/>
              </a:ext>
            </a:extLst>
          </p:cNvPr>
          <p:cNvCxnSpPr>
            <a:cxnSpLocks/>
            <a:stCxn id="55" idx="0"/>
            <a:endCxn id="24" idx="2"/>
          </p:cNvCxnSpPr>
          <p:nvPr/>
        </p:nvCxnSpPr>
        <p:spPr>
          <a:xfrm rot="16200000" flipV="1">
            <a:off x="2047121" y="799555"/>
            <a:ext cx="1009126" cy="2572568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3029EE87-E587-5146-B4D7-1967F8DD9DFA}"/>
              </a:ext>
            </a:extLst>
          </p:cNvPr>
          <p:cNvCxnSpPr>
            <a:cxnSpLocks/>
            <a:stCxn id="60" idx="0"/>
            <a:endCxn id="24" idx="2"/>
          </p:cNvCxnSpPr>
          <p:nvPr/>
        </p:nvCxnSpPr>
        <p:spPr>
          <a:xfrm rot="16200000" flipV="1">
            <a:off x="2481652" y="365025"/>
            <a:ext cx="998793" cy="3431295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5968B8AA-9569-8546-8D5C-ABDEFA869CC9}"/>
              </a:ext>
            </a:extLst>
          </p:cNvPr>
          <p:cNvCxnSpPr>
            <a:cxnSpLocks/>
            <a:stCxn id="66" idx="0"/>
            <a:endCxn id="24" idx="2"/>
          </p:cNvCxnSpPr>
          <p:nvPr/>
        </p:nvCxnSpPr>
        <p:spPr>
          <a:xfrm rot="16200000" flipV="1">
            <a:off x="2884394" y="-37717"/>
            <a:ext cx="990601" cy="4228588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81E21E7C-3FFD-5345-9A9A-64CFFE2D8AFC}"/>
              </a:ext>
            </a:extLst>
          </p:cNvPr>
          <p:cNvCxnSpPr>
            <a:cxnSpLocks/>
            <a:stCxn id="45" idx="2"/>
            <a:endCxn id="19" idx="2"/>
          </p:cNvCxnSpPr>
          <p:nvPr/>
        </p:nvCxnSpPr>
        <p:spPr>
          <a:xfrm rot="16200000" flipH="1">
            <a:off x="1111092" y="2288591"/>
            <a:ext cx="479406" cy="1502688"/>
          </a:xfrm>
          <a:prstGeom prst="bentConnector3">
            <a:avLst>
              <a:gd name="adj1" fmla="val 147684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30406EAF-0B47-F041-B217-0A30960CECB4}"/>
              </a:ext>
            </a:extLst>
          </p:cNvPr>
          <p:cNvSpPr txBox="1"/>
          <p:nvPr/>
        </p:nvSpPr>
        <p:spPr>
          <a:xfrm>
            <a:off x="368529" y="3007810"/>
            <a:ext cx="46839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aseline="0" dirty="0">
                <a:latin typeface="IBM Plex Sans" charset="0"/>
                <a:ea typeface="IBM Plex Sans" charset="0"/>
                <a:cs typeface="IBM Plex Sans" charset="0"/>
              </a:rPr>
              <a:t>cdc</a:t>
            </a:r>
            <a:endParaRPr sz="1400" baseline="0" dirty="0"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05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408CE-240D-4AE8-9600-79A384126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273845"/>
          </a:xfrm>
        </p:spPr>
        <p:txBody>
          <a:bodyPr>
            <a:noAutofit/>
          </a:bodyPr>
          <a:lstStyle/>
          <a:p>
            <a:r>
              <a:rPr lang="en-US" sz="2100" dirty="0"/>
              <a:t>Assess Business Entity Life Cycle life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FF1E3-5962-4BA3-BBB4-A5C687D37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65C23E-6D76-459C-BC14-A9049E4EE88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2A2B6A-AC57-4E10-B9A2-9B6E8F435964}"/>
              </a:ext>
            </a:extLst>
          </p:cNvPr>
          <p:cNvSpPr/>
          <p:nvPr/>
        </p:nvSpPr>
        <p:spPr>
          <a:xfrm>
            <a:off x="1248742" y="1275415"/>
            <a:ext cx="956236" cy="45210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Created</a:t>
            </a:r>
          </a:p>
          <a:p>
            <a:pPr algn="ctr"/>
            <a:r>
              <a:rPr lang="en-US" sz="900" dirty="0"/>
              <a:t>(pending)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6D8AB-A353-4FF4-8BA8-E8F720CC048B}"/>
              </a:ext>
            </a:extLst>
          </p:cNvPr>
          <p:cNvSpPr txBox="1"/>
          <p:nvPr/>
        </p:nvSpPr>
        <p:spPr>
          <a:xfrm>
            <a:off x="520861" y="669177"/>
            <a:ext cx="865667" cy="2308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Place Order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41505BD-C54E-4855-A0A0-C091735F8017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953695" y="900009"/>
            <a:ext cx="773165" cy="3754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E54333-7B3D-4E5F-BD16-98DBBC5AB983}"/>
              </a:ext>
            </a:extLst>
          </p:cNvPr>
          <p:cNvCxnSpPr>
            <a:cxnSpLocks/>
          </p:cNvCxnSpPr>
          <p:nvPr/>
        </p:nvCxnSpPr>
        <p:spPr>
          <a:xfrm>
            <a:off x="858371" y="1410876"/>
            <a:ext cx="390371" cy="953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2443A811-5DC8-48B0-BB8E-7C3317FB6653}"/>
              </a:ext>
            </a:extLst>
          </p:cNvPr>
          <p:cNvSpPr/>
          <p:nvPr/>
        </p:nvSpPr>
        <p:spPr>
          <a:xfrm>
            <a:off x="616896" y="2338686"/>
            <a:ext cx="1058188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Rejected </a:t>
            </a:r>
          </a:p>
          <a:p>
            <a:pPr algn="ctr"/>
            <a:r>
              <a:rPr lang="en-US" sz="900" dirty="0"/>
              <a:t>no Availability 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0902EE7-E185-4CC7-A3C9-4C330DA0F0F0}"/>
              </a:ext>
            </a:extLst>
          </p:cNvPr>
          <p:cNvCxnSpPr>
            <a:cxnSpLocks/>
            <a:stCxn id="4" idx="3"/>
            <a:endCxn id="16" idx="0"/>
          </p:cNvCxnSpPr>
          <p:nvPr/>
        </p:nvCxnSpPr>
        <p:spPr>
          <a:xfrm flipH="1">
            <a:off x="1145991" y="1661313"/>
            <a:ext cx="242789" cy="677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9171264F-6A49-456F-9D6D-E3AB6B93FAE4}"/>
              </a:ext>
            </a:extLst>
          </p:cNvPr>
          <p:cNvSpPr/>
          <p:nvPr/>
        </p:nvSpPr>
        <p:spPr>
          <a:xfrm>
            <a:off x="2057523" y="2223015"/>
            <a:ext cx="1035534" cy="66988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Order Booked waiting  Reefer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288D36-E578-446D-86A0-58EE7EF56A28}"/>
              </a:ext>
            </a:extLst>
          </p:cNvPr>
          <p:cNvSpPr txBox="1"/>
          <p:nvPr/>
        </p:nvSpPr>
        <p:spPr>
          <a:xfrm>
            <a:off x="1368932" y="833796"/>
            <a:ext cx="162095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7030A0"/>
                </a:solidFill>
              </a:rPr>
              <a:t>Order Settlement States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3D20E13-B7F4-44DA-80F3-049AAD75221D}"/>
              </a:ext>
            </a:extLst>
          </p:cNvPr>
          <p:cNvCxnSpPr>
            <a:cxnSpLocks/>
            <a:stCxn id="4" idx="5"/>
            <a:endCxn id="24" idx="0"/>
          </p:cNvCxnSpPr>
          <p:nvPr/>
        </p:nvCxnSpPr>
        <p:spPr>
          <a:xfrm>
            <a:off x="2064940" y="1661313"/>
            <a:ext cx="510350" cy="56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DFB3991-0D53-4E97-BF56-55A479F697AB}"/>
              </a:ext>
            </a:extLst>
          </p:cNvPr>
          <p:cNvSpPr/>
          <p:nvPr/>
        </p:nvSpPr>
        <p:spPr>
          <a:xfrm>
            <a:off x="2064940" y="3297995"/>
            <a:ext cx="1058188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 Container</a:t>
            </a:r>
          </a:p>
          <a:p>
            <a:pPr algn="ctr"/>
            <a:r>
              <a:rPr lang="en-US" sz="1000" dirty="0"/>
              <a:t>Allocated 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C090239-EDAE-4C41-9823-3C404DD2E64B}"/>
              </a:ext>
            </a:extLst>
          </p:cNvPr>
          <p:cNvCxnSpPr>
            <a:cxnSpLocks/>
            <a:stCxn id="24" idx="4"/>
            <a:endCxn id="30" idx="0"/>
          </p:cNvCxnSpPr>
          <p:nvPr/>
        </p:nvCxnSpPr>
        <p:spPr>
          <a:xfrm>
            <a:off x="2575290" y="2892898"/>
            <a:ext cx="18744" cy="405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4C67082-28E0-4A0A-A057-FA59D6DD9675}"/>
              </a:ext>
            </a:extLst>
          </p:cNvPr>
          <p:cNvSpPr txBox="1"/>
          <p:nvPr/>
        </p:nvSpPr>
        <p:spPr>
          <a:xfrm>
            <a:off x="3636960" y="833796"/>
            <a:ext cx="149111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7030A0"/>
                </a:solidFill>
              </a:rPr>
              <a:t>Order in transit States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E9B093-C6E6-4537-9974-724E6A92DAE3}"/>
              </a:ext>
            </a:extLst>
          </p:cNvPr>
          <p:cNvSpPr txBox="1"/>
          <p:nvPr/>
        </p:nvSpPr>
        <p:spPr>
          <a:xfrm>
            <a:off x="858371" y="3501719"/>
            <a:ext cx="14750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 Modifications</a:t>
            </a:r>
          </a:p>
          <a:p>
            <a:r>
              <a:rPr lang="en-US" sz="1050" dirty="0"/>
              <a:t>No longer accepted ) 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63D7111-0836-4B3A-9EBD-FA4EE68028F1}"/>
              </a:ext>
            </a:extLst>
          </p:cNvPr>
          <p:cNvSpPr/>
          <p:nvPr/>
        </p:nvSpPr>
        <p:spPr>
          <a:xfrm>
            <a:off x="3642942" y="1341498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Full Container</a:t>
            </a:r>
          </a:p>
          <a:p>
            <a:pPr algn="ctr"/>
            <a:r>
              <a:rPr lang="en-US" sz="900" dirty="0"/>
              <a:t>Ready 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0AB8BDCE-12DC-40D3-B290-2A82768912BB}"/>
              </a:ext>
            </a:extLst>
          </p:cNvPr>
          <p:cNvCxnSpPr>
            <a:cxnSpLocks/>
          </p:cNvCxnSpPr>
          <p:nvPr/>
        </p:nvCxnSpPr>
        <p:spPr>
          <a:xfrm flipV="1">
            <a:off x="3175700" y="1621024"/>
            <a:ext cx="503116" cy="1956497"/>
          </a:xfrm>
          <a:prstGeom prst="bentConnector3">
            <a:avLst>
              <a:gd name="adj1" fmla="val 595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436EBC2-04C5-498C-83F1-C306D55D7A9D}"/>
              </a:ext>
            </a:extLst>
          </p:cNvPr>
          <p:cNvSpPr txBox="1"/>
          <p:nvPr/>
        </p:nvSpPr>
        <p:spPr>
          <a:xfrm>
            <a:off x="5999642" y="872235"/>
            <a:ext cx="190949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7030A0"/>
                </a:solidFill>
              </a:rPr>
              <a:t>Order Delivery and Complete 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7040D-7CC7-4777-AAD5-96266DD7564C}"/>
              </a:ext>
            </a:extLst>
          </p:cNvPr>
          <p:cNvSpPr/>
          <p:nvPr/>
        </p:nvSpPr>
        <p:spPr>
          <a:xfrm>
            <a:off x="3642942" y="2338686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 Container</a:t>
            </a:r>
          </a:p>
          <a:p>
            <a:pPr algn="ctr"/>
            <a:r>
              <a:rPr lang="en-US" sz="900" dirty="0"/>
              <a:t>On Plane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C07C2AA-0F27-4553-8D33-EA5C9F310E5D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217099" y="1895709"/>
            <a:ext cx="1" cy="442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21A814B-DA97-444C-9E48-6DE901FFD876}"/>
              </a:ext>
            </a:extLst>
          </p:cNvPr>
          <p:cNvSpPr/>
          <p:nvPr/>
        </p:nvSpPr>
        <p:spPr>
          <a:xfrm>
            <a:off x="3642942" y="3297994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 Container</a:t>
            </a:r>
          </a:p>
          <a:p>
            <a:pPr algn="ctr"/>
            <a:r>
              <a:rPr lang="en-US" sz="900" dirty="0"/>
              <a:t>Off  Plane 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8E0396E-034B-428F-A55B-77DD2EA14325}"/>
              </a:ext>
            </a:extLst>
          </p:cNvPr>
          <p:cNvCxnSpPr/>
          <p:nvPr/>
        </p:nvCxnSpPr>
        <p:spPr>
          <a:xfrm>
            <a:off x="4217099" y="2827547"/>
            <a:ext cx="0" cy="470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B0FB0936-9405-402B-9EB5-B645E5A558AC}"/>
              </a:ext>
            </a:extLst>
          </p:cNvPr>
          <p:cNvSpPr/>
          <p:nvPr/>
        </p:nvSpPr>
        <p:spPr>
          <a:xfrm>
            <a:off x="6037017" y="1374929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Container delivered  </a:t>
            </a: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C7ECFF26-3D8A-4D3B-B24B-AD7FAFCA9305}"/>
              </a:ext>
            </a:extLst>
          </p:cNvPr>
          <p:cNvCxnSpPr>
            <a:stCxn id="47" idx="6"/>
            <a:endCxn id="51" idx="2"/>
          </p:cNvCxnSpPr>
          <p:nvPr/>
        </p:nvCxnSpPr>
        <p:spPr>
          <a:xfrm flipV="1">
            <a:off x="4791257" y="1652035"/>
            <a:ext cx="1245760" cy="1923065"/>
          </a:xfrm>
          <a:prstGeom prst="bentConnector3">
            <a:avLst>
              <a:gd name="adj1" fmla="val 791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832FBD97-1DC6-4496-9A17-459B9E68A1B6}"/>
              </a:ext>
            </a:extLst>
          </p:cNvPr>
          <p:cNvSpPr/>
          <p:nvPr/>
        </p:nvSpPr>
        <p:spPr>
          <a:xfrm>
            <a:off x="6037017" y="2338686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Order completed 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2D0D90A-AC4A-4886-8C54-0C6380AC3AE0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6611174" y="1929141"/>
            <a:ext cx="1" cy="409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2442A2FA-EDC4-461A-882D-13C959BC1B7D}"/>
              </a:ext>
            </a:extLst>
          </p:cNvPr>
          <p:cNvSpPr/>
          <p:nvPr/>
        </p:nvSpPr>
        <p:spPr>
          <a:xfrm>
            <a:off x="6037017" y="3501720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Order spoiled temp out of range  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F9772071-A544-4A22-A8BA-79F24CC75F90}"/>
              </a:ext>
            </a:extLst>
          </p:cNvPr>
          <p:cNvCxnSpPr>
            <a:stCxn id="41" idx="6"/>
            <a:endCxn id="57" idx="2"/>
          </p:cNvCxnSpPr>
          <p:nvPr/>
        </p:nvCxnSpPr>
        <p:spPr>
          <a:xfrm>
            <a:off x="4791257" y="2615793"/>
            <a:ext cx="1245760" cy="11630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D4CC6B75-6123-4063-BD43-CC5AD137F076}"/>
              </a:ext>
            </a:extLst>
          </p:cNvPr>
          <p:cNvCxnSpPr>
            <a:cxnSpLocks/>
            <a:endCxn id="54" idx="4"/>
          </p:cNvCxnSpPr>
          <p:nvPr/>
        </p:nvCxnSpPr>
        <p:spPr>
          <a:xfrm rot="16200000" flipV="1">
            <a:off x="6315002" y="3189070"/>
            <a:ext cx="592407" cy="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C7D1B6E-E00A-4A42-84E1-4B598A47A83D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881798" y="1520156"/>
            <a:ext cx="1175725" cy="10378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1EF3C327-7D6D-4ADF-873E-15207137EDA1}"/>
              </a:ext>
            </a:extLst>
          </p:cNvPr>
          <p:cNvSpPr txBox="1"/>
          <p:nvPr/>
        </p:nvSpPr>
        <p:spPr>
          <a:xfrm>
            <a:off x="2337833" y="1825265"/>
            <a:ext cx="716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 booked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38CD652-2EF4-4B91-8653-39BD02D4A55B}"/>
              </a:ext>
            </a:extLst>
          </p:cNvPr>
          <p:cNvSpPr txBox="1"/>
          <p:nvPr/>
        </p:nvSpPr>
        <p:spPr>
          <a:xfrm>
            <a:off x="560675" y="1782122"/>
            <a:ext cx="716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 No</a:t>
            </a:r>
          </a:p>
          <a:p>
            <a:pPr algn="r"/>
            <a:r>
              <a:rPr lang="en-US" sz="900" dirty="0">
                <a:solidFill>
                  <a:srgbClr val="0070C0"/>
                </a:solidFill>
              </a:rPr>
              <a:t>availability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AACF9C2-623B-4DF7-A019-26ACE28F8CE3}"/>
              </a:ext>
            </a:extLst>
          </p:cNvPr>
          <p:cNvSpPr txBox="1"/>
          <p:nvPr/>
        </p:nvSpPr>
        <p:spPr>
          <a:xfrm>
            <a:off x="1842410" y="2872141"/>
            <a:ext cx="103553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</a:t>
            </a:r>
          </a:p>
          <a:p>
            <a:r>
              <a:rPr lang="en-US" sz="900" dirty="0">
                <a:solidFill>
                  <a:srgbClr val="0070C0"/>
                </a:solidFill>
              </a:rPr>
              <a:t>container</a:t>
            </a:r>
          </a:p>
          <a:p>
            <a:r>
              <a:rPr lang="en-US" sz="900" dirty="0">
                <a:solidFill>
                  <a:srgbClr val="0070C0"/>
                </a:solidFill>
              </a:rPr>
              <a:t>Allocated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D4F52D8-3125-406D-931E-DEB11D7DE26B}"/>
              </a:ext>
            </a:extLst>
          </p:cNvPr>
          <p:cNvSpPr txBox="1"/>
          <p:nvPr/>
        </p:nvSpPr>
        <p:spPr>
          <a:xfrm>
            <a:off x="3077137" y="1150830"/>
            <a:ext cx="821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B050"/>
                </a:solidFill>
              </a:rPr>
              <a:t>Voyages</a:t>
            </a:r>
            <a:r>
              <a:rPr lang="en-US" sz="900" dirty="0">
                <a:solidFill>
                  <a:srgbClr val="0070C0"/>
                </a:solidFill>
              </a:rPr>
              <a:t>: </a:t>
            </a:r>
          </a:p>
          <a:p>
            <a:r>
              <a:rPr lang="en-US" sz="900" dirty="0">
                <a:solidFill>
                  <a:srgbClr val="0070C0"/>
                </a:solidFill>
              </a:rPr>
              <a:t>Full container</a:t>
            </a:r>
          </a:p>
          <a:p>
            <a:r>
              <a:rPr lang="en-US" sz="900" dirty="0">
                <a:solidFill>
                  <a:srgbClr val="0070C0"/>
                </a:solidFill>
              </a:rPr>
              <a:t>Ready 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FBC3704-9578-4456-A5DB-89776A0337F7}"/>
              </a:ext>
            </a:extLst>
          </p:cNvPr>
          <p:cNvSpPr txBox="1"/>
          <p:nvPr/>
        </p:nvSpPr>
        <p:spPr>
          <a:xfrm>
            <a:off x="4282945" y="1924214"/>
            <a:ext cx="733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 Container  on ship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28E0DCB-8D38-4FAA-B116-8576AFF8DBF3}"/>
              </a:ext>
            </a:extLst>
          </p:cNvPr>
          <p:cNvSpPr txBox="1"/>
          <p:nvPr/>
        </p:nvSpPr>
        <p:spPr>
          <a:xfrm>
            <a:off x="4460539" y="2886317"/>
            <a:ext cx="733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Orders</a:t>
            </a:r>
            <a:r>
              <a:rPr lang="en-US" sz="900" dirty="0">
                <a:solidFill>
                  <a:srgbClr val="0070C0"/>
                </a:solidFill>
              </a:rPr>
              <a:t>: Container  off ship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94F9010-40B8-4339-AAC0-21A3A0A41BCC}"/>
              </a:ext>
            </a:extLst>
          </p:cNvPr>
          <p:cNvSpPr txBox="1"/>
          <p:nvPr/>
        </p:nvSpPr>
        <p:spPr>
          <a:xfrm>
            <a:off x="5224320" y="1341498"/>
            <a:ext cx="733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Orders</a:t>
            </a:r>
            <a:r>
              <a:rPr lang="en-US" sz="900" dirty="0">
                <a:solidFill>
                  <a:srgbClr val="0070C0"/>
                </a:solidFill>
              </a:rPr>
              <a:t>: Container  delivered 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BE8AD62-1B66-4B61-AE7F-6ABB326D19BE}"/>
              </a:ext>
            </a:extLst>
          </p:cNvPr>
          <p:cNvSpPr txBox="1"/>
          <p:nvPr/>
        </p:nvSpPr>
        <p:spPr>
          <a:xfrm>
            <a:off x="6712467" y="1885996"/>
            <a:ext cx="827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Orders</a:t>
            </a:r>
            <a:r>
              <a:rPr lang="en-US" sz="900" dirty="0">
                <a:solidFill>
                  <a:srgbClr val="0070C0"/>
                </a:solidFill>
              </a:rPr>
              <a:t>: Completed  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FEE3404-295A-4EF9-81DF-5A5D74A26A22}"/>
              </a:ext>
            </a:extLst>
          </p:cNvPr>
          <p:cNvSpPr txBox="1"/>
          <p:nvPr/>
        </p:nvSpPr>
        <p:spPr>
          <a:xfrm>
            <a:off x="5056618" y="3743282"/>
            <a:ext cx="8470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Containers:</a:t>
            </a:r>
            <a:r>
              <a:rPr lang="en-US" sz="900" dirty="0">
                <a:solidFill>
                  <a:srgbClr val="0070C0"/>
                </a:solidFill>
              </a:rPr>
              <a:t> Temp OutofRange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F472ADB-1A2B-2B4A-8452-97491C2C7840}"/>
              </a:ext>
            </a:extLst>
          </p:cNvPr>
          <p:cNvSpPr txBox="1"/>
          <p:nvPr/>
        </p:nvSpPr>
        <p:spPr>
          <a:xfrm>
            <a:off x="139278" y="1180044"/>
            <a:ext cx="865667" cy="2308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Modify Order</a:t>
            </a:r>
          </a:p>
        </p:txBody>
      </p:sp>
      <p:cxnSp>
        <p:nvCxnSpPr>
          <p:cNvPr id="42" name="Connector: Elbow 58">
            <a:extLst>
              <a:ext uri="{FF2B5EF4-FFF2-40B4-BE49-F238E27FC236}">
                <a16:creationId xmlns:a16="http://schemas.microsoft.com/office/drawing/2014/main" id="{3A3A1DD4-9C13-4B42-9835-3D2A36DA6ECE}"/>
              </a:ext>
            </a:extLst>
          </p:cNvPr>
          <p:cNvCxnSpPr>
            <a:cxnSpLocks/>
            <a:stCxn id="51" idx="6"/>
            <a:endCxn id="57" idx="6"/>
          </p:cNvCxnSpPr>
          <p:nvPr/>
        </p:nvCxnSpPr>
        <p:spPr>
          <a:xfrm>
            <a:off x="7185332" y="1652035"/>
            <a:ext cx="12700" cy="2126791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934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3DD17-EB4F-7D4F-B57B-6B4617D0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clouds deployment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511B30-0D69-7149-9298-A49B1A7624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23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C86F7A17-FB4C-AB4A-865F-1BBF5526F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1" y="2101623"/>
            <a:ext cx="882665" cy="347646"/>
          </a:xfrm>
          <a:prstGeom prst="roundRect">
            <a:avLst>
              <a:gd name="adj" fmla="val 7117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Event 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Streams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C3C3CAA1-1439-6E46-A9ED-0BB487AB7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2" y="2480971"/>
            <a:ext cx="1846885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Cloud Pak For Integration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451D1A2C-F6AB-D948-BEA1-DB346064C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1" y="2870300"/>
            <a:ext cx="4465479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FBC4E552-7647-D14E-9191-E98EDDB4C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7160" y="2104973"/>
            <a:ext cx="766557" cy="347646"/>
          </a:xfrm>
          <a:prstGeom prst="roundRect">
            <a:avLst>
              <a:gd name="adj" fmla="val 7117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API Management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9DA2FCD-5815-A94E-B612-958C2743C915}"/>
              </a:ext>
            </a:extLst>
          </p:cNvPr>
          <p:cNvSpPr/>
          <p:nvPr/>
        </p:nvSpPr>
        <p:spPr>
          <a:xfrm>
            <a:off x="622169" y="1653053"/>
            <a:ext cx="697284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Reefer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96E9256-18F4-1F4A-989B-AD14385D7E4E}"/>
              </a:ext>
            </a:extLst>
          </p:cNvPr>
          <p:cNvSpPr/>
          <p:nvPr/>
        </p:nvSpPr>
        <p:spPr>
          <a:xfrm>
            <a:off x="1357160" y="1654450"/>
            <a:ext cx="766557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1630BDC-2B18-AD48-890F-BCDDEF444B09}"/>
              </a:ext>
            </a:extLst>
          </p:cNvPr>
          <p:cNvSpPr/>
          <p:nvPr/>
        </p:nvSpPr>
        <p:spPr>
          <a:xfrm>
            <a:off x="2218519" y="1645966"/>
            <a:ext cx="766557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Reefer Mgr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3B724D7-C4F1-6C4E-86F2-2F7B257D91FF}"/>
              </a:ext>
            </a:extLst>
          </p:cNvPr>
          <p:cNvSpPr/>
          <p:nvPr/>
        </p:nvSpPr>
        <p:spPr>
          <a:xfrm>
            <a:off x="3884142" y="1650673"/>
            <a:ext cx="858168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Maintenance Process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6E984B3-6956-8842-BF48-5CED3CD34603}"/>
              </a:ext>
            </a:extLst>
          </p:cNvPr>
          <p:cNvSpPr/>
          <p:nvPr/>
        </p:nvSpPr>
        <p:spPr>
          <a:xfrm>
            <a:off x="5881445" y="1653053"/>
            <a:ext cx="852988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Anomaly Detection</a:t>
            </a:r>
          </a:p>
        </p:txBody>
      </p:sp>
      <p:sp>
        <p:nvSpPr>
          <p:cNvPr id="21" name="AutoShape 4">
            <a:extLst>
              <a:ext uri="{FF2B5EF4-FFF2-40B4-BE49-F238E27FC236}">
                <a16:creationId xmlns:a16="http://schemas.microsoft.com/office/drawing/2014/main" id="{0814E536-A9B0-8541-BB76-2F9D75A78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048" y="2870300"/>
            <a:ext cx="1965803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2" name="AutoShape 4">
            <a:extLst>
              <a:ext uri="{FF2B5EF4-FFF2-40B4-BE49-F238E27FC236}">
                <a16:creationId xmlns:a16="http://schemas.microsoft.com/office/drawing/2014/main" id="{F9FD2DBB-D454-6441-9A9D-F689B12A8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6288" y="2870300"/>
            <a:ext cx="1927384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3" name="AutoShape 4">
            <a:extLst>
              <a:ext uri="{FF2B5EF4-FFF2-40B4-BE49-F238E27FC236}">
                <a16:creationId xmlns:a16="http://schemas.microsoft.com/office/drawing/2014/main" id="{89D11042-2A14-7148-9A34-E35FCEA93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049" y="2480971"/>
            <a:ext cx="1965804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7030A0"/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Cloud Pak For Data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D2F8F368-3D2E-0248-8A10-70FDE2959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2474" y="2108217"/>
            <a:ext cx="598291" cy="347646"/>
          </a:xfrm>
          <a:prstGeom prst="roundRect">
            <a:avLst>
              <a:gd name="adj" fmla="val 7117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Watson ML</a:t>
            </a:r>
          </a:p>
        </p:txBody>
      </p:sp>
      <p:sp>
        <p:nvSpPr>
          <p:cNvPr id="25" name="AutoShape 4">
            <a:extLst>
              <a:ext uri="{FF2B5EF4-FFF2-40B4-BE49-F238E27FC236}">
                <a16:creationId xmlns:a16="http://schemas.microsoft.com/office/drawing/2014/main" id="{474B741F-F3C5-C84E-A2B1-9EF02A6E5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7296" y="2484431"/>
            <a:ext cx="1916376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7030A0"/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MCM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8957E4A-E7DF-8644-BFE4-01CF9B705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160" y="2484900"/>
            <a:ext cx="2534150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7030A0"/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Cloud Pak for Automation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5EF90EF-F9CC-EF43-B4B3-B8F8F47C145F}"/>
              </a:ext>
            </a:extLst>
          </p:cNvPr>
          <p:cNvSpPr/>
          <p:nvPr/>
        </p:nvSpPr>
        <p:spPr>
          <a:xfrm>
            <a:off x="4852474" y="1653053"/>
            <a:ext cx="989435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Reefer Planning Optimization</a:t>
            </a:r>
          </a:p>
        </p:txBody>
      </p:sp>
      <p:sp>
        <p:nvSpPr>
          <p:cNvPr id="30" name="AutoShape 4">
            <a:extLst>
              <a:ext uri="{FF2B5EF4-FFF2-40B4-BE49-F238E27FC236}">
                <a16:creationId xmlns:a16="http://schemas.microsoft.com/office/drawing/2014/main" id="{6D48095E-0FD7-F14E-B74D-B7FB83035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0" y="3356377"/>
            <a:ext cx="8496842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bg1">
                <a:lumMod val="10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>
              <a:defRPr/>
            </a:pPr>
            <a:r>
              <a:rPr lang="en-US" sz="1200" dirty="0">
                <a:solidFill>
                  <a:prstClr val="black"/>
                </a:solidFill>
              </a:rPr>
              <a:t>On-premise or Cloud </a:t>
            </a:r>
            <a:r>
              <a:rPr lang="en-US" sz="1200" dirty="0">
                <a:solidFill>
                  <a:prstClr val="black"/>
                </a:solidFill>
                <a:latin typeface="Arial"/>
              </a:rPr>
              <a:t>Providers (IBM, AWS, GCP, Azure...)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9C40A1BF-A8DA-B545-8079-27E747730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142" y="2100562"/>
            <a:ext cx="858168" cy="347646"/>
          </a:xfrm>
          <a:prstGeom prst="roundRect">
            <a:avLst>
              <a:gd name="adj" fmla="val 7117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BAW</a:t>
            </a:r>
          </a:p>
        </p:txBody>
      </p:sp>
    </p:spTree>
    <p:extLst>
      <p:ext uri="{BB962C8B-B14F-4D97-AF65-F5344CB8AC3E}">
        <p14:creationId xmlns:p14="http://schemas.microsoft.com/office/powerpoint/2010/main" val="571730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E0214-4F09-7545-9588-E2A75F7C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Pak for Application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49BCC-225F-AA43-8F7F-A9316CD24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EAF6B-6193-CA4C-976A-EF529CC8C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A05B9-F17F-8249-9843-A83E207D0D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24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834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E0214-4F09-7545-9588-E2A75F7C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Pak for Data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49BCC-225F-AA43-8F7F-A9316CD24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EAF6B-6193-CA4C-976A-EF529CC8C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A05B9-F17F-8249-9843-A83E207D0D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25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493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FDCB833B-2F16-A940-AE8F-3825BC9F40EF}"/>
              </a:ext>
            </a:extLst>
          </p:cNvPr>
          <p:cNvSpPr/>
          <p:nvPr/>
        </p:nvSpPr>
        <p:spPr>
          <a:xfrm>
            <a:off x="1216951" y="3831528"/>
            <a:ext cx="2269707" cy="375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685797">
              <a:defRPr/>
            </a:pPr>
            <a:endParaRPr lang="en-US" sz="818" dirty="0">
              <a:solidFill>
                <a:srgbClr val="535A5A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0483C4-0E41-A349-B5AA-106C5A250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Delivering Vaccines at Scale  Solution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6D615C2-1318-6D4E-989F-6573DCAA0353}"/>
              </a:ext>
            </a:extLst>
          </p:cNvPr>
          <p:cNvSpPr/>
          <p:nvPr/>
        </p:nvSpPr>
        <p:spPr>
          <a:xfrm>
            <a:off x="5722255" y="3068590"/>
            <a:ext cx="2131679" cy="7169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endParaRPr lang="en-US" sz="1050" dirty="0">
              <a:solidFill>
                <a:srgbClr val="535A5A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r>
              <a:rPr lang="en-US" sz="1050" dirty="0">
                <a:solidFill>
                  <a:srgbClr val="535A5A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Operating environment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4C7B950E-A979-2042-B5E4-A7340B43CA9F}"/>
              </a:ext>
            </a:extLst>
          </p:cNvPr>
          <p:cNvSpPr/>
          <p:nvPr/>
        </p:nvSpPr>
        <p:spPr bwMode="auto">
          <a:xfrm>
            <a:off x="2692070" y="3492921"/>
            <a:ext cx="2985647" cy="286771"/>
          </a:xfrm>
          <a:prstGeom prst="rect">
            <a:avLst/>
          </a:prstGeom>
          <a:solidFill>
            <a:srgbClr val="DA1E27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algn="ctr" defTabSz="91434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BFB906-9AFB-4846-8F48-BBA2A03D049F}"/>
              </a:ext>
            </a:extLst>
          </p:cNvPr>
          <p:cNvSpPr/>
          <p:nvPr/>
        </p:nvSpPr>
        <p:spPr>
          <a:xfrm>
            <a:off x="4207162" y="3840147"/>
            <a:ext cx="3485003" cy="380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685797">
              <a:defRPr/>
            </a:pPr>
            <a:endParaRPr lang="en-US" sz="818" dirty="0">
              <a:solidFill>
                <a:schemeClr val="tx1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149" name="Text Placeholder 2">
            <a:extLst>
              <a:ext uri="{FF2B5EF4-FFF2-40B4-BE49-F238E27FC236}">
                <a16:creationId xmlns:a16="http://schemas.microsoft.com/office/drawing/2014/main" id="{CB58477A-04C3-E943-B280-C6A34C20710D}"/>
              </a:ext>
            </a:extLst>
          </p:cNvPr>
          <p:cNvSpPr txBox="1">
            <a:spLocks/>
          </p:cNvSpPr>
          <p:nvPr/>
        </p:nvSpPr>
        <p:spPr>
          <a:xfrm>
            <a:off x="5525106" y="3967214"/>
            <a:ext cx="1089599" cy="1668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defTabSz="914342">
              <a:buClr>
                <a:srgbClr val="FFFFFF"/>
              </a:buClr>
              <a:buNone/>
              <a:defRPr/>
            </a:pPr>
            <a:r>
              <a:rPr lang="en-US" sz="75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Core Systems</a:t>
            </a:r>
            <a:br>
              <a:rPr lang="en-US" sz="75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</a:br>
            <a:endParaRPr lang="en-US" sz="750" kern="0" dirty="0">
              <a:solidFill>
                <a:srgbClr val="FFFFFF"/>
              </a:solidFill>
              <a:latin typeface="IBM Plex Sans Condensed Text" panose="020B0506050203000203" pitchFamily="34" charset="77"/>
            </a:endParaRPr>
          </a:p>
        </p:txBody>
      </p:sp>
      <p:sp>
        <p:nvSpPr>
          <p:cNvPr id="148" name="Text Placeholder 2">
            <a:extLst>
              <a:ext uri="{FF2B5EF4-FFF2-40B4-BE49-F238E27FC236}">
                <a16:creationId xmlns:a16="http://schemas.microsoft.com/office/drawing/2014/main" id="{81BB57B4-6B6E-6940-9DDC-D1A480F81C45}"/>
              </a:ext>
            </a:extLst>
          </p:cNvPr>
          <p:cNvSpPr txBox="1">
            <a:spLocks/>
          </p:cNvSpPr>
          <p:nvPr/>
        </p:nvSpPr>
        <p:spPr>
          <a:xfrm>
            <a:off x="4572000" y="3960083"/>
            <a:ext cx="886522" cy="2354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defTabSz="914342">
              <a:buClr>
                <a:srgbClr val="FFFFFF"/>
              </a:buClr>
              <a:buNone/>
              <a:defRPr/>
            </a:pPr>
            <a:r>
              <a:rPr lang="en-US" sz="75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Private Cloud</a:t>
            </a:r>
          </a:p>
          <a:p>
            <a:pPr marL="0" lvl="1" indent="0" defTabSz="914342">
              <a:buClr>
                <a:srgbClr val="FFFFFF"/>
              </a:buClr>
              <a:buNone/>
              <a:defRPr/>
            </a:pPr>
            <a:endParaRPr lang="en-US" sz="750" kern="0" dirty="0">
              <a:solidFill>
                <a:srgbClr val="FFFFFF"/>
              </a:solidFill>
              <a:latin typeface="IBM Plex Sans Condensed Text" panose="020B0506050203000203" pitchFamily="34" charset="77"/>
            </a:endParaRPr>
          </a:p>
        </p:txBody>
      </p:sp>
      <p:sp>
        <p:nvSpPr>
          <p:cNvPr id="152" name="Text Placeholder 2">
            <a:extLst>
              <a:ext uri="{FF2B5EF4-FFF2-40B4-BE49-F238E27FC236}">
                <a16:creationId xmlns:a16="http://schemas.microsoft.com/office/drawing/2014/main" id="{1256FD96-CC68-0B45-A255-0BA941E49518}"/>
              </a:ext>
            </a:extLst>
          </p:cNvPr>
          <p:cNvSpPr txBox="1">
            <a:spLocks/>
          </p:cNvSpPr>
          <p:nvPr/>
        </p:nvSpPr>
        <p:spPr>
          <a:xfrm>
            <a:off x="2020679" y="3960888"/>
            <a:ext cx="1696872" cy="2346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defTabSz="914342">
              <a:buClr>
                <a:srgbClr val="FFFFFF"/>
              </a:buClr>
              <a:buNone/>
              <a:defRPr/>
            </a:pPr>
            <a:r>
              <a:rPr lang="en-US" sz="90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Open Hybrid </a:t>
            </a:r>
            <a:r>
              <a:rPr lang="en-US" sz="900" kern="0" dirty="0" err="1">
                <a:solidFill>
                  <a:srgbClr val="FFFFFF"/>
                </a:solidFill>
                <a:latin typeface="IBM Plex Sans Condensed Text" panose="020B0506050203000203" pitchFamily="34" charset="77"/>
              </a:rPr>
              <a:t>Multicloud</a:t>
            </a:r>
            <a:r>
              <a:rPr lang="en-US" sz="90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 </a:t>
            </a:r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69F63174-B87E-884D-871A-A6A1C03DBC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16" t="15099" r="12957" b="16666"/>
          <a:stretch/>
        </p:blipFill>
        <p:spPr>
          <a:xfrm>
            <a:off x="1599710" y="3785526"/>
            <a:ext cx="403798" cy="404132"/>
          </a:xfrm>
          <a:prstGeom prst="rect">
            <a:avLst/>
          </a:prstGeom>
        </p:spPr>
      </p:pic>
      <p:grpSp>
        <p:nvGrpSpPr>
          <p:cNvPr id="222" name="Group 221">
            <a:extLst>
              <a:ext uri="{FF2B5EF4-FFF2-40B4-BE49-F238E27FC236}">
                <a16:creationId xmlns:a16="http://schemas.microsoft.com/office/drawing/2014/main" id="{57CC18F8-C58F-0E43-B440-8AADC9FEAFD3}"/>
              </a:ext>
            </a:extLst>
          </p:cNvPr>
          <p:cNvGrpSpPr/>
          <p:nvPr/>
        </p:nvGrpSpPr>
        <p:grpSpPr>
          <a:xfrm flipH="1">
            <a:off x="1371164" y="3950344"/>
            <a:ext cx="115148" cy="114678"/>
            <a:chOff x="2168668" y="2887074"/>
            <a:chExt cx="954856" cy="910600"/>
          </a:xfrm>
        </p:grpSpPr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5F383004-1FF6-BE43-A3D4-22221545C529}"/>
                </a:ext>
              </a:extLst>
            </p:cNvPr>
            <p:cNvSpPr/>
            <p:nvPr/>
          </p:nvSpPr>
          <p:spPr>
            <a:xfrm>
              <a:off x="2168668" y="2899671"/>
              <a:ext cx="954856" cy="898003"/>
            </a:xfrm>
            <a:prstGeom prst="ellipse">
              <a:avLst/>
            </a:prstGeom>
            <a:solidFill>
              <a:srgbClr val="0077EF"/>
            </a:solidFill>
            <a:ln w="127000" cap="flat" cmpd="sng" algn="ctr">
              <a:solidFill>
                <a:srgbClr val="0077E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</a:endParaRPr>
            </a:p>
          </p:txBody>
        </p:sp>
        <p:pic>
          <p:nvPicPr>
            <p:cNvPr id="224" name="Graphic 223" descr="Bank">
              <a:extLst>
                <a:ext uri="{FF2B5EF4-FFF2-40B4-BE49-F238E27FC236}">
                  <a16:creationId xmlns:a16="http://schemas.microsoft.com/office/drawing/2014/main" id="{35CF559A-4EE7-8747-8D80-3B2112DA5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17548" y="2887074"/>
              <a:ext cx="826355" cy="826355"/>
            </a:xfrm>
            <a:prstGeom prst="rect">
              <a:avLst/>
            </a:prstGeom>
          </p:spPr>
        </p:pic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CA292200-925F-8341-80BD-0122A5BA4652}"/>
              </a:ext>
            </a:extLst>
          </p:cNvPr>
          <p:cNvGrpSpPr/>
          <p:nvPr/>
        </p:nvGrpSpPr>
        <p:grpSpPr>
          <a:xfrm flipH="1">
            <a:off x="3220918" y="3938780"/>
            <a:ext cx="135798" cy="123675"/>
            <a:chOff x="2970430" y="1025548"/>
            <a:chExt cx="1126102" cy="982039"/>
          </a:xfrm>
        </p:grpSpPr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C64E7AAF-C1D7-614F-9643-C9EF661F7892}"/>
                </a:ext>
              </a:extLst>
            </p:cNvPr>
            <p:cNvCxnSpPr/>
            <p:nvPr/>
          </p:nvCxnSpPr>
          <p:spPr>
            <a:xfrm>
              <a:off x="3954033" y="1558585"/>
              <a:ext cx="142499" cy="0"/>
            </a:xfrm>
            <a:prstGeom prst="line">
              <a:avLst/>
            </a:prstGeom>
            <a:noFill/>
            <a:ln w="9525" cap="flat" cmpd="sng" algn="ctr">
              <a:solidFill>
                <a:srgbClr val="0069B2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D8FA64DE-A671-DE4F-8CAF-1F0F20C49F59}"/>
                </a:ext>
              </a:extLst>
            </p:cNvPr>
            <p:cNvSpPr/>
            <p:nvPr/>
          </p:nvSpPr>
          <p:spPr>
            <a:xfrm>
              <a:off x="2970430" y="1109584"/>
              <a:ext cx="954856" cy="898003"/>
            </a:xfrm>
            <a:prstGeom prst="ellipse">
              <a:avLst/>
            </a:prstGeom>
            <a:solidFill>
              <a:srgbClr val="0077EF"/>
            </a:solidFill>
            <a:ln w="127000" cap="flat" cmpd="sng" algn="ctr">
              <a:solidFill>
                <a:srgbClr val="0077E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</a:endParaRPr>
            </a:p>
          </p:txBody>
        </p:sp>
        <p:pic>
          <p:nvPicPr>
            <p:cNvPr id="228" name="Graphic 227" descr="Lock">
              <a:extLst>
                <a:ext uri="{FF2B5EF4-FFF2-40B4-BE49-F238E27FC236}">
                  <a16:creationId xmlns:a16="http://schemas.microsoft.com/office/drawing/2014/main" id="{09AA76D8-84E4-7A4E-B5C1-82F345D5A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71896" y="1025548"/>
              <a:ext cx="914400" cy="914400"/>
            </a:xfrm>
            <a:prstGeom prst="rect">
              <a:avLst/>
            </a:prstGeom>
          </p:spPr>
        </p:pic>
      </p:grp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7C958AB1-085F-0D4B-B8C6-FF02A4F7911E}"/>
              </a:ext>
            </a:extLst>
          </p:cNvPr>
          <p:cNvSpPr/>
          <p:nvPr/>
        </p:nvSpPr>
        <p:spPr>
          <a:xfrm>
            <a:off x="1229902" y="3043235"/>
            <a:ext cx="1354481" cy="74062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Security and Compliance F</a:t>
            </a:r>
            <a:r>
              <a:rPr lang="en-US" sz="1050" dirty="0" err="1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ramework</a:t>
            </a:r>
            <a:endParaRPr lang="en-US" sz="750" dirty="0">
              <a:solidFill>
                <a:srgbClr val="323232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hangingPunct="0">
              <a:defRPr/>
            </a:pPr>
            <a:endParaRPr lang="en-US" sz="750" dirty="0">
              <a:solidFill>
                <a:srgbClr val="323232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242" name="Rounded Rectangle 241">
            <a:extLst>
              <a:ext uri="{FF2B5EF4-FFF2-40B4-BE49-F238E27FC236}">
                <a16:creationId xmlns:a16="http://schemas.microsoft.com/office/drawing/2014/main" id="{E9C5F6AD-CA07-E041-A8D4-E1C3CF801540}"/>
              </a:ext>
            </a:extLst>
          </p:cNvPr>
          <p:cNvSpPr/>
          <p:nvPr/>
        </p:nvSpPr>
        <p:spPr>
          <a:xfrm>
            <a:off x="1216951" y="2711363"/>
            <a:ext cx="6636983" cy="2553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API           l     Business Microservices    l         Open Ecosystem |     Events Processing |</a:t>
            </a:r>
          </a:p>
        </p:txBody>
      </p:sp>
      <p:sp>
        <p:nvSpPr>
          <p:cNvPr id="243" name="Rounded Rectangle 242">
            <a:extLst>
              <a:ext uri="{FF2B5EF4-FFF2-40B4-BE49-F238E27FC236}">
                <a16:creationId xmlns:a16="http://schemas.microsoft.com/office/drawing/2014/main" id="{931F938A-30F4-E844-BE6A-DB550ECF0527}"/>
              </a:ext>
            </a:extLst>
          </p:cNvPr>
          <p:cNvSpPr/>
          <p:nvPr/>
        </p:nvSpPr>
        <p:spPr>
          <a:xfrm>
            <a:off x="1216951" y="2219652"/>
            <a:ext cx="2295839" cy="434159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Intelligent </a:t>
            </a:r>
          </a:p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Workflows</a:t>
            </a: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87D4722D-E795-1E48-B318-0522FC42E0D1}"/>
              </a:ext>
            </a:extLst>
          </p:cNvPr>
          <p:cNvSpPr/>
          <p:nvPr/>
        </p:nvSpPr>
        <p:spPr>
          <a:xfrm>
            <a:off x="2406581" y="1135970"/>
            <a:ext cx="5481064" cy="42286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Ecosystem &amp; Partners</a:t>
            </a: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285FCB9C-0E13-4E4B-8D6E-A2A27CF21979}"/>
              </a:ext>
            </a:extLst>
          </p:cNvPr>
          <p:cNvSpPr/>
          <p:nvPr/>
        </p:nvSpPr>
        <p:spPr>
          <a:xfrm>
            <a:off x="1216952" y="1591669"/>
            <a:ext cx="979005" cy="56606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</a:t>
            </a:r>
            <a:r>
              <a:rPr lang="en-US" sz="1050" dirty="0"/>
              <a:t>Hotspot </a:t>
            </a:r>
          </a:p>
          <a:p>
            <a:pPr algn="ctr" defTabSz="685797">
              <a:defRPr/>
            </a:pPr>
            <a:r>
              <a:rPr lang="en-US" sz="1050" dirty="0"/>
              <a:t>Detection </a:t>
            </a: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C559BB65-9F14-A645-A5DD-DEB16E29D860}"/>
              </a:ext>
            </a:extLst>
          </p:cNvPr>
          <p:cNvSpPr/>
          <p:nvPr/>
        </p:nvSpPr>
        <p:spPr>
          <a:xfrm>
            <a:off x="1237404" y="1144322"/>
            <a:ext cx="1134739" cy="42286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Omni</a:t>
            </a:r>
            <a:b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</a:b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Channel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3F03B07-4104-A748-A023-5FBC335FB858}"/>
              </a:ext>
            </a:extLst>
          </p:cNvPr>
          <p:cNvSpPr/>
          <p:nvPr/>
        </p:nvSpPr>
        <p:spPr>
          <a:xfrm>
            <a:off x="3527240" y="3831528"/>
            <a:ext cx="803637" cy="380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685797">
              <a:defRPr/>
            </a:pPr>
            <a:endParaRPr lang="en-US" sz="818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3F9142E7-4462-D247-B99E-6B616B1F091E}"/>
              </a:ext>
            </a:extLst>
          </p:cNvPr>
          <p:cNvSpPr txBox="1">
            <a:spLocks/>
          </p:cNvSpPr>
          <p:nvPr/>
        </p:nvSpPr>
        <p:spPr>
          <a:xfrm>
            <a:off x="3532342" y="3929678"/>
            <a:ext cx="723213" cy="183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algn="ctr" defTabSz="914342">
              <a:buClr>
                <a:srgbClr val="FFFFFF"/>
              </a:buClr>
              <a:buNone/>
              <a:defRPr/>
            </a:pPr>
            <a:r>
              <a:rPr lang="en-US" sz="90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Edge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1A88BA30-BE20-1244-A0BB-4C0B3079E8C6}"/>
              </a:ext>
            </a:extLst>
          </p:cNvPr>
          <p:cNvSpPr txBox="1">
            <a:spLocks/>
          </p:cNvSpPr>
          <p:nvPr/>
        </p:nvSpPr>
        <p:spPr>
          <a:xfrm>
            <a:off x="4322051" y="3960847"/>
            <a:ext cx="723213" cy="183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algn="ctr" defTabSz="914342">
              <a:buClr>
                <a:srgbClr val="FFFFFF"/>
              </a:buClr>
              <a:buNone/>
              <a:defRPr/>
            </a:pPr>
            <a:endParaRPr lang="en-US" sz="675" kern="0" dirty="0">
              <a:solidFill>
                <a:srgbClr val="FFFFFF"/>
              </a:solidFill>
              <a:latin typeface="IBM Plex Sans Condensed Text" panose="020B0506050203000203" pitchFamily="34" charset="77"/>
            </a:endParaRP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4AE23582-AE34-874F-916E-47102C9CBC08}"/>
              </a:ext>
            </a:extLst>
          </p:cNvPr>
          <p:cNvSpPr txBox="1">
            <a:spLocks/>
          </p:cNvSpPr>
          <p:nvPr/>
        </p:nvSpPr>
        <p:spPr>
          <a:xfrm>
            <a:off x="4322048" y="4075147"/>
            <a:ext cx="723213" cy="183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algn="ctr" defTabSz="914342">
              <a:buClr>
                <a:srgbClr val="FFFFFF"/>
              </a:buClr>
              <a:buNone/>
              <a:defRPr/>
            </a:pPr>
            <a:endParaRPr lang="en-US" sz="675" kern="0" dirty="0">
              <a:solidFill>
                <a:srgbClr val="FFFFFF"/>
              </a:solidFill>
              <a:latin typeface="IBM Plex Sans Condensed Text" panose="020B0506050203000203" pitchFamily="34" charset="77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7A5517BD-D598-C145-B0EE-40A36E0459B1}"/>
              </a:ext>
            </a:extLst>
          </p:cNvPr>
          <p:cNvSpPr/>
          <p:nvPr/>
        </p:nvSpPr>
        <p:spPr>
          <a:xfrm>
            <a:off x="1240471" y="809534"/>
            <a:ext cx="780209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LifeScience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628D8ECF-4984-944E-928B-C7B49B758263}"/>
              </a:ext>
            </a:extLst>
          </p:cNvPr>
          <p:cNvSpPr/>
          <p:nvPr/>
        </p:nvSpPr>
        <p:spPr>
          <a:xfrm>
            <a:off x="3335011" y="808806"/>
            <a:ext cx="849704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Government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019C4DFB-82C4-0C47-91DA-55363DFD76C8}"/>
              </a:ext>
            </a:extLst>
          </p:cNvPr>
          <p:cNvSpPr/>
          <p:nvPr/>
        </p:nvSpPr>
        <p:spPr>
          <a:xfrm>
            <a:off x="4251765" y="808806"/>
            <a:ext cx="849704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Provider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6201A7B-94B6-8442-8D10-18AAD6210472}"/>
              </a:ext>
            </a:extLst>
          </p:cNvPr>
          <p:cNvSpPr/>
          <p:nvPr/>
        </p:nvSpPr>
        <p:spPr>
          <a:xfrm>
            <a:off x="2249434" y="1605393"/>
            <a:ext cx="1034694" cy="53415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/>
              <a:t>Faulty Container</a:t>
            </a:r>
          </a:p>
          <a:p>
            <a:pPr algn="ctr" defTabSz="685797">
              <a:defRPr/>
            </a:pPr>
            <a:r>
              <a:rPr lang="en-US" sz="1050" dirty="0"/>
              <a:t>Monitoring</a:t>
            </a: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66244F9-E6B3-A24B-AD78-CD2BB83E331E}"/>
              </a:ext>
            </a:extLst>
          </p:cNvPr>
          <p:cNvSpPr/>
          <p:nvPr/>
        </p:nvSpPr>
        <p:spPr>
          <a:xfrm>
            <a:off x="4831814" y="1610666"/>
            <a:ext cx="1216470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Vaccine</a:t>
            </a: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Program Success</a:t>
            </a: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3EE0372-A964-DE40-813C-275A2E21C64D}"/>
              </a:ext>
            </a:extLst>
          </p:cNvPr>
          <p:cNvSpPr/>
          <p:nvPr/>
        </p:nvSpPr>
        <p:spPr>
          <a:xfrm>
            <a:off x="3335011" y="1598766"/>
            <a:ext cx="1445921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Vaccine </a:t>
            </a: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Distribution Optimization 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DB98B47C-F09C-2C40-9389-83C72FA52FC6}"/>
              </a:ext>
            </a:extLst>
          </p:cNvPr>
          <p:cNvSpPr/>
          <p:nvPr/>
        </p:nvSpPr>
        <p:spPr>
          <a:xfrm>
            <a:off x="5168520" y="812453"/>
            <a:ext cx="1282183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Vaccine Distributor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05FA5963-4670-C24E-A7B7-42B08EFE40E1}"/>
              </a:ext>
            </a:extLst>
          </p:cNvPr>
          <p:cNvSpPr/>
          <p:nvPr/>
        </p:nvSpPr>
        <p:spPr>
          <a:xfrm>
            <a:off x="6524873" y="808766"/>
            <a:ext cx="1329061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Shipment Container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B7A3BBD3-17CF-5C45-B413-37D48C449A58}"/>
              </a:ext>
            </a:extLst>
          </p:cNvPr>
          <p:cNvSpPr/>
          <p:nvPr/>
        </p:nvSpPr>
        <p:spPr>
          <a:xfrm>
            <a:off x="3592996" y="2203106"/>
            <a:ext cx="2295839" cy="434159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Cognitive Solutions</a:t>
            </a:r>
          </a:p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with trust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9AB3D9C-7F59-6F44-A9BD-3123E2FAB54A}"/>
              </a:ext>
            </a:extLst>
          </p:cNvPr>
          <p:cNvSpPr txBox="1"/>
          <p:nvPr/>
        </p:nvSpPr>
        <p:spPr>
          <a:xfrm>
            <a:off x="2692070" y="3063357"/>
            <a:ext cx="2985647" cy="357788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t">
            <a:spAutoFit/>
          </a:bodyPr>
          <a:lstStyle/>
          <a:p>
            <a:pPr algn="ctr" hangingPunct="0">
              <a:defRPr/>
            </a:pPr>
            <a:r>
              <a:rPr lang="en-US" sz="120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IBM Cloud </a:t>
            </a:r>
            <a:r>
              <a:rPr lang="en-US" sz="1200" dirty="0" err="1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Paks</a:t>
            </a:r>
            <a:endParaRPr lang="en-US" sz="120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hangingPunct="0">
              <a:defRPr/>
            </a:pPr>
            <a:r>
              <a:rPr lang="en-US" sz="675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Application l Integration l Automation l Security l Data l MCM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24CC6CB5-156C-6543-A68E-A8D3B946EA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3187" y="3473041"/>
            <a:ext cx="847951" cy="284770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7B4359BD-FD9D-4C44-A564-61424814BCB7}"/>
              </a:ext>
            </a:extLst>
          </p:cNvPr>
          <p:cNvSpPr/>
          <p:nvPr/>
        </p:nvSpPr>
        <p:spPr>
          <a:xfrm>
            <a:off x="2097766" y="807636"/>
            <a:ext cx="1170194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Vaccine Partner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1B7953C-8002-A343-8DFC-2E6A4EB0A6CF}"/>
              </a:ext>
            </a:extLst>
          </p:cNvPr>
          <p:cNvSpPr/>
          <p:nvPr/>
        </p:nvSpPr>
        <p:spPr>
          <a:xfrm>
            <a:off x="6070322" y="1614426"/>
            <a:ext cx="956570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Order Management</a:t>
            </a: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C1DAABCF-D2DC-4940-A562-E83A3944EC33}"/>
              </a:ext>
            </a:extLst>
          </p:cNvPr>
          <p:cNvSpPr/>
          <p:nvPr/>
        </p:nvSpPr>
        <p:spPr>
          <a:xfrm>
            <a:off x="5996374" y="2197804"/>
            <a:ext cx="1857560" cy="434159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Blockchain</a:t>
            </a:r>
          </a:p>
          <a:p>
            <a:pPr algn="ctr" hangingPunct="0">
              <a:defRPr/>
            </a:pPr>
            <a:endParaRPr lang="en-US" sz="1050" dirty="0">
              <a:solidFill>
                <a:srgbClr val="323232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EC777F0-381C-DB46-99CA-0B053800BF06}"/>
              </a:ext>
            </a:extLst>
          </p:cNvPr>
          <p:cNvSpPr/>
          <p:nvPr/>
        </p:nvSpPr>
        <p:spPr>
          <a:xfrm>
            <a:off x="7048930" y="1599505"/>
            <a:ext cx="838715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Crime</a:t>
            </a: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Prevention </a:t>
            </a: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09854F4B-48AE-964E-A165-644F41EB77EA}"/>
              </a:ext>
            </a:extLst>
          </p:cNvPr>
          <p:cNvSpPr txBox="1">
            <a:spLocks/>
          </p:cNvSpPr>
          <p:nvPr/>
        </p:nvSpPr>
        <p:spPr>
          <a:xfrm>
            <a:off x="6343324" y="3967214"/>
            <a:ext cx="1089599" cy="1668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defTabSz="914342">
              <a:buClr>
                <a:srgbClr val="FFFFFF"/>
              </a:buClr>
              <a:buNone/>
              <a:defRPr/>
            </a:pPr>
            <a:r>
              <a:rPr lang="en-US" sz="75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Z           Power</a:t>
            </a:r>
          </a:p>
        </p:txBody>
      </p:sp>
    </p:spTree>
    <p:extLst>
      <p:ext uri="{BB962C8B-B14F-4D97-AF65-F5344CB8AC3E}">
        <p14:creationId xmlns:p14="http://schemas.microsoft.com/office/powerpoint/2010/main" val="2918928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412CE-C7D8-CE4C-AD0F-9B0BCFF88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Requirements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E9554-0DF0-CC42-8FBF-3E497338A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to market: </a:t>
            </a:r>
          </a:p>
          <a:p>
            <a:pPr lvl="1"/>
            <a:r>
              <a:rPr lang="en-US" dirty="0"/>
              <a:t>Speed to innovate and shorten time to deploy to production</a:t>
            </a:r>
          </a:p>
          <a:p>
            <a:pPr lvl="2"/>
            <a:r>
              <a:rPr lang="en-US" dirty="0"/>
              <a:t>design thinking, even storming, microservices, small team, devops, ML ops...</a:t>
            </a:r>
          </a:p>
          <a:p>
            <a:r>
              <a:rPr lang="en-US" dirty="0"/>
              <a:t>Complex end to end solution</a:t>
            </a:r>
          </a:p>
          <a:p>
            <a:pPr lvl="1"/>
            <a:r>
              <a:rPr lang="en-US" dirty="0"/>
              <a:t>business partners involvement, trust in data, single source of truth: </a:t>
            </a:r>
          </a:p>
          <a:p>
            <a:pPr lvl="2"/>
            <a:r>
              <a:rPr lang="en-US" dirty="0"/>
              <a:t>blockchain</a:t>
            </a:r>
          </a:p>
          <a:p>
            <a:pPr lvl="1"/>
            <a:r>
              <a:rPr lang="en-US" dirty="0"/>
              <a:t>IT, Data, AI: hot spot, vaccine lot shipment plan optimization</a:t>
            </a:r>
          </a:p>
          <a:p>
            <a:r>
              <a:rPr lang="en-US" dirty="0"/>
              <a:t>Business partner data sharing:</a:t>
            </a:r>
          </a:p>
          <a:p>
            <a:pPr lvl="1"/>
            <a:r>
              <a:rPr lang="en-US" dirty="0"/>
              <a:t>Event driven, asynchronous, IoT telemetries, cold chain monitoring</a:t>
            </a:r>
          </a:p>
          <a:p>
            <a:r>
              <a:rPr lang="en-US" dirty="0"/>
              <a:t>Scale solution worldwide</a:t>
            </a:r>
          </a:p>
          <a:p>
            <a:pPr lvl="1"/>
            <a:r>
              <a:rPr lang="en-US" dirty="0"/>
              <a:t>multi-cloud deployment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5922E5-D2BF-4448-AA36-D4821DDA38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50290-23D3-2D4F-AB87-780AA41C0D26}" type="slidenum">
              <a:rPr lang="en-US" smtClean="0">
                <a:solidFill>
                  <a:srgbClr val="5AAAFA"/>
                </a:solidFill>
              </a:rPr>
              <a:pPr/>
              <a:t>4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157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8B077CA-606F-5E4D-B589-F7EE71AA69D3}"/>
              </a:ext>
            </a:extLst>
          </p:cNvPr>
          <p:cNvSpPr/>
          <p:nvPr/>
        </p:nvSpPr>
        <p:spPr>
          <a:xfrm>
            <a:off x="305774" y="1040395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Freezer IoT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5C9505-622A-5343-BF2B-A99689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Architecture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F5AE35-4515-5340-8D53-F9B553A064D4}"/>
              </a:ext>
            </a:extLst>
          </p:cNvPr>
          <p:cNvSpPr/>
          <p:nvPr/>
        </p:nvSpPr>
        <p:spPr>
          <a:xfrm>
            <a:off x="3515132" y="3580069"/>
            <a:ext cx="914400" cy="578944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ERP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8EE582-D054-7749-9205-08F60566817B}"/>
              </a:ext>
            </a:extLst>
          </p:cNvPr>
          <p:cNvSpPr/>
          <p:nvPr/>
        </p:nvSpPr>
        <p:spPr>
          <a:xfrm>
            <a:off x="2277913" y="3570297"/>
            <a:ext cx="1173480" cy="578944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Transportation Tracking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65853E-DD82-8F4E-B38E-E935C1608C0A}"/>
              </a:ext>
            </a:extLst>
          </p:cNvPr>
          <p:cNvSpPr/>
          <p:nvPr/>
        </p:nvSpPr>
        <p:spPr>
          <a:xfrm>
            <a:off x="4493271" y="3560451"/>
            <a:ext cx="1173480" cy="598561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Legacy Order Mgr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D654F5-3130-0249-B363-903EF8C7B530}"/>
              </a:ext>
            </a:extLst>
          </p:cNvPr>
          <p:cNvSpPr/>
          <p:nvPr/>
        </p:nvSpPr>
        <p:spPr>
          <a:xfrm>
            <a:off x="1069999" y="3570297"/>
            <a:ext cx="1173480" cy="578944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Itinerary Mgr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F0DE59-5487-CE40-939F-D646F2895999}"/>
              </a:ext>
            </a:extLst>
          </p:cNvPr>
          <p:cNvSpPr/>
          <p:nvPr/>
        </p:nvSpPr>
        <p:spPr>
          <a:xfrm>
            <a:off x="205926" y="1130219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Freezer IoT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83164A9-2A7C-3045-8765-CD35EC1F7089}"/>
              </a:ext>
            </a:extLst>
          </p:cNvPr>
          <p:cNvCxnSpPr>
            <a:stCxn id="13" idx="2"/>
            <a:endCxn id="17" idx="1"/>
          </p:cNvCxnSpPr>
          <p:nvPr/>
        </p:nvCxnSpPr>
        <p:spPr>
          <a:xfrm rot="16200000" flipH="1">
            <a:off x="833075" y="1494432"/>
            <a:ext cx="910442" cy="991260"/>
          </a:xfrm>
          <a:prstGeom prst="bentConnector2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5F5F311-0378-FC41-AE27-EE90DB9FB53F}"/>
              </a:ext>
            </a:extLst>
          </p:cNvPr>
          <p:cNvSpPr/>
          <p:nvPr/>
        </p:nvSpPr>
        <p:spPr>
          <a:xfrm>
            <a:off x="6062880" y="1194246"/>
            <a:ext cx="1000072" cy="4046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Security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AE12C7-F109-E941-A863-5CFED756A373}"/>
              </a:ext>
            </a:extLst>
          </p:cNvPr>
          <p:cNvSpPr/>
          <p:nvPr/>
        </p:nvSpPr>
        <p:spPr>
          <a:xfrm>
            <a:off x="6062880" y="1686576"/>
            <a:ext cx="1000072" cy="4046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Multi-cloud management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1550E0-280E-D84D-BBA2-CB5EAF138552}"/>
              </a:ext>
            </a:extLst>
          </p:cNvPr>
          <p:cNvSpPr/>
          <p:nvPr/>
        </p:nvSpPr>
        <p:spPr>
          <a:xfrm>
            <a:off x="1783927" y="1737142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Refrigerator Container Mgr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B54BC9-2054-3243-8FB5-73FE949FD635}"/>
              </a:ext>
            </a:extLst>
          </p:cNvPr>
          <p:cNvSpPr/>
          <p:nvPr/>
        </p:nvSpPr>
        <p:spPr>
          <a:xfrm>
            <a:off x="3021146" y="1747766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Cold Chain Monitoring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8341D7-F215-734C-9911-07F18E26EF22}"/>
              </a:ext>
            </a:extLst>
          </p:cNvPr>
          <p:cNvSpPr/>
          <p:nvPr/>
        </p:nvSpPr>
        <p:spPr>
          <a:xfrm>
            <a:off x="4735008" y="1739306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Blockchain Ledger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335848C-9EE2-174B-B3EA-585817E5647E}"/>
              </a:ext>
            </a:extLst>
          </p:cNvPr>
          <p:cNvSpPr/>
          <p:nvPr/>
        </p:nvSpPr>
        <p:spPr>
          <a:xfrm>
            <a:off x="1533798" y="1032241"/>
            <a:ext cx="4483779" cy="2421462"/>
          </a:xfrm>
          <a:custGeom>
            <a:avLst/>
            <a:gdLst>
              <a:gd name="connsiteX0" fmla="*/ 0 w 4483779"/>
              <a:gd name="connsiteY0" fmla="*/ 403585 h 2421462"/>
              <a:gd name="connsiteX1" fmla="*/ 403585 w 4483779"/>
              <a:gd name="connsiteY1" fmla="*/ 0 h 2421462"/>
              <a:gd name="connsiteX2" fmla="*/ 4080194 w 4483779"/>
              <a:gd name="connsiteY2" fmla="*/ 0 h 2421462"/>
              <a:gd name="connsiteX3" fmla="*/ 4483779 w 4483779"/>
              <a:gd name="connsiteY3" fmla="*/ 403585 h 2421462"/>
              <a:gd name="connsiteX4" fmla="*/ 4483779 w 4483779"/>
              <a:gd name="connsiteY4" fmla="*/ 2017877 h 2421462"/>
              <a:gd name="connsiteX5" fmla="*/ 4080194 w 4483779"/>
              <a:gd name="connsiteY5" fmla="*/ 2421462 h 2421462"/>
              <a:gd name="connsiteX6" fmla="*/ 403585 w 4483779"/>
              <a:gd name="connsiteY6" fmla="*/ 2421462 h 2421462"/>
              <a:gd name="connsiteX7" fmla="*/ 0 w 4483779"/>
              <a:gd name="connsiteY7" fmla="*/ 2017877 h 2421462"/>
              <a:gd name="connsiteX8" fmla="*/ 0 w 4483779"/>
              <a:gd name="connsiteY8" fmla="*/ 403585 h 2421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83779" h="2421462" extrusionOk="0">
                <a:moveTo>
                  <a:pt x="0" y="403585"/>
                </a:moveTo>
                <a:cubicBezTo>
                  <a:pt x="-25155" y="165175"/>
                  <a:pt x="139508" y="15457"/>
                  <a:pt x="403585" y="0"/>
                </a:cubicBezTo>
                <a:cubicBezTo>
                  <a:pt x="1366093" y="132882"/>
                  <a:pt x="2982783" y="-84951"/>
                  <a:pt x="4080194" y="0"/>
                </a:cubicBezTo>
                <a:cubicBezTo>
                  <a:pt x="4293596" y="9270"/>
                  <a:pt x="4478697" y="208784"/>
                  <a:pt x="4483779" y="403585"/>
                </a:cubicBezTo>
                <a:cubicBezTo>
                  <a:pt x="4399864" y="817346"/>
                  <a:pt x="4614094" y="1806965"/>
                  <a:pt x="4483779" y="2017877"/>
                </a:cubicBezTo>
                <a:cubicBezTo>
                  <a:pt x="4504627" y="2243244"/>
                  <a:pt x="4308147" y="2411051"/>
                  <a:pt x="4080194" y="2421462"/>
                </a:cubicBezTo>
                <a:cubicBezTo>
                  <a:pt x="2301260" y="2509101"/>
                  <a:pt x="999899" y="2348783"/>
                  <a:pt x="403585" y="2421462"/>
                </a:cubicBezTo>
                <a:cubicBezTo>
                  <a:pt x="179957" y="2414458"/>
                  <a:pt x="-8644" y="2252784"/>
                  <a:pt x="0" y="2017877"/>
                </a:cubicBezTo>
                <a:cubicBezTo>
                  <a:pt x="-64295" y="1828430"/>
                  <a:pt x="37119" y="573213"/>
                  <a:pt x="0" y="403585"/>
                </a:cubicBezTo>
                <a:close/>
              </a:path>
            </a:pathLst>
          </a:custGeom>
          <a:noFill/>
          <a:ln w="9525">
            <a:solidFill>
              <a:srgbClr val="FF00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2D61F4-F752-164C-A0ED-68390C278C55}"/>
              </a:ext>
            </a:extLst>
          </p:cNvPr>
          <p:cNvSpPr/>
          <p:nvPr/>
        </p:nvSpPr>
        <p:spPr>
          <a:xfrm>
            <a:off x="4721981" y="1148835"/>
            <a:ext cx="1173480" cy="495444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Shipment Plan Optimizer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776BE8-94F6-C842-8473-702641D813EF}"/>
              </a:ext>
            </a:extLst>
          </p:cNvPr>
          <p:cNvSpPr/>
          <p:nvPr/>
        </p:nvSpPr>
        <p:spPr>
          <a:xfrm>
            <a:off x="1783926" y="2242972"/>
            <a:ext cx="2410699" cy="4046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Event Backbone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5E8215-0895-BE45-B074-6D6382A9C434}"/>
              </a:ext>
            </a:extLst>
          </p:cNvPr>
          <p:cNvSpPr/>
          <p:nvPr/>
        </p:nvSpPr>
        <p:spPr>
          <a:xfrm>
            <a:off x="1794776" y="2805482"/>
            <a:ext cx="2410699" cy="4046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Event Injection Layer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41D801D-D687-9341-8882-CB47F00C3201}"/>
              </a:ext>
            </a:extLst>
          </p:cNvPr>
          <p:cNvSpPr/>
          <p:nvPr/>
        </p:nvSpPr>
        <p:spPr>
          <a:xfrm>
            <a:off x="4721981" y="2278604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AI Anomaly Detection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F79A87-863F-BF41-A6BE-32016E75B274}"/>
              </a:ext>
            </a:extLst>
          </p:cNvPr>
          <p:cNvSpPr/>
          <p:nvPr/>
        </p:nvSpPr>
        <p:spPr>
          <a:xfrm>
            <a:off x="4512661" y="1160482"/>
            <a:ext cx="167280" cy="151223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API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CB571960-9362-EA4C-9F77-82BF8A4E509D}"/>
              </a:ext>
            </a:extLst>
          </p:cNvPr>
          <p:cNvCxnSpPr>
            <a:cxnSpLocks/>
            <a:stCxn id="12" idx="0"/>
            <a:endCxn id="18" idx="2"/>
          </p:cNvCxnSpPr>
          <p:nvPr/>
        </p:nvCxnSpPr>
        <p:spPr>
          <a:xfrm rot="5400000" flipH="1" flipV="1">
            <a:off x="2148336" y="2718508"/>
            <a:ext cx="360193" cy="1343387"/>
          </a:xfrm>
          <a:prstGeom prst="curvedConnector3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4">
            <a:extLst>
              <a:ext uri="{FF2B5EF4-FFF2-40B4-BE49-F238E27FC236}">
                <a16:creationId xmlns:a16="http://schemas.microsoft.com/office/drawing/2014/main" id="{FBB8376D-3D76-9F49-B846-E4BE318F4135}"/>
              </a:ext>
            </a:extLst>
          </p:cNvPr>
          <p:cNvCxnSpPr>
            <a:cxnSpLocks/>
            <a:stCxn id="8" idx="0"/>
            <a:endCxn id="18" idx="2"/>
          </p:cNvCxnSpPr>
          <p:nvPr/>
        </p:nvCxnSpPr>
        <p:spPr>
          <a:xfrm rot="16200000" flipV="1">
            <a:off x="3864896" y="2345335"/>
            <a:ext cx="350347" cy="2079885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24">
            <a:extLst>
              <a:ext uri="{FF2B5EF4-FFF2-40B4-BE49-F238E27FC236}">
                <a16:creationId xmlns:a16="http://schemas.microsoft.com/office/drawing/2014/main" id="{80B25C96-D7BB-3745-9C14-504985373239}"/>
              </a:ext>
            </a:extLst>
          </p:cNvPr>
          <p:cNvCxnSpPr>
            <a:cxnSpLocks/>
            <a:stCxn id="6" idx="0"/>
            <a:endCxn id="18" idx="2"/>
          </p:cNvCxnSpPr>
          <p:nvPr/>
        </p:nvCxnSpPr>
        <p:spPr>
          <a:xfrm rot="16200000" flipV="1">
            <a:off x="3301247" y="2908984"/>
            <a:ext cx="369965" cy="972206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24">
            <a:extLst>
              <a:ext uri="{FF2B5EF4-FFF2-40B4-BE49-F238E27FC236}">
                <a16:creationId xmlns:a16="http://schemas.microsoft.com/office/drawing/2014/main" id="{52324566-6282-364F-8CDD-8ABBDF2F9619}"/>
              </a:ext>
            </a:extLst>
          </p:cNvPr>
          <p:cNvCxnSpPr>
            <a:cxnSpLocks/>
            <a:stCxn id="7" idx="0"/>
            <a:endCxn id="18" idx="2"/>
          </p:cNvCxnSpPr>
          <p:nvPr/>
        </p:nvCxnSpPr>
        <p:spPr>
          <a:xfrm rot="5400000" flipH="1" flipV="1">
            <a:off x="2752293" y="3322465"/>
            <a:ext cx="360193" cy="135473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33F0F8-6928-2D40-BF91-F33ED79E14D1}"/>
              </a:ext>
            </a:extLst>
          </p:cNvPr>
          <p:cNvCxnSpPr>
            <a:cxnSpLocks/>
            <a:stCxn id="18" idx="0"/>
            <a:endCxn id="17" idx="2"/>
          </p:cNvCxnSpPr>
          <p:nvPr/>
        </p:nvCxnSpPr>
        <p:spPr>
          <a:xfrm rot="16200000" flipV="1">
            <a:off x="2915757" y="2721113"/>
            <a:ext cx="157888" cy="10850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33E0F91D-C1BD-F641-8F95-DD1F64E92B3A}"/>
              </a:ext>
            </a:extLst>
          </p:cNvPr>
          <p:cNvSpPr/>
          <p:nvPr/>
        </p:nvSpPr>
        <p:spPr>
          <a:xfrm>
            <a:off x="1764463" y="1173011"/>
            <a:ext cx="1000072" cy="40462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Decentralize Identity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9FC252B-BC91-AE40-A946-CF913797317C}"/>
              </a:ext>
            </a:extLst>
          </p:cNvPr>
          <p:cNvSpPr/>
          <p:nvPr/>
        </p:nvSpPr>
        <p:spPr>
          <a:xfrm>
            <a:off x="3025364" y="1158735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Order Mgr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7051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8E2344-5929-E646-AFA3-A0F292F41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88" y="44451"/>
            <a:ext cx="8393112" cy="6604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Understanding the process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58B361-0389-AE41-9075-E4B1735CF2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 wrap="square" anchor="t">
            <a:normAutofit/>
          </a:bodyPr>
          <a:lstStyle/>
          <a:p>
            <a:r>
              <a:rPr lang="en-US"/>
              <a:t>Event Storming Goals</a:t>
            </a:r>
          </a:p>
          <a:p>
            <a:pPr lvl="1"/>
            <a:r>
              <a:rPr lang="en-US" sz="2000"/>
              <a:t>Understand the end to end business process from an event point of view</a:t>
            </a:r>
          </a:p>
          <a:p>
            <a:r>
              <a:rPr lang="en-US"/>
              <a:t>Cloud Native app</a:t>
            </a:r>
          </a:p>
          <a:p>
            <a:pPr lvl="1"/>
            <a:r>
              <a:rPr lang="en-US" sz="2000"/>
              <a:t>Domain Driven Design</a:t>
            </a:r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EAD972-BAEC-CC4F-A81E-0E120D030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243" y="1200151"/>
            <a:ext cx="4548979" cy="2592916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011246-E2F4-C947-97D2-C977DA430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37575" y="4822825"/>
            <a:ext cx="400050" cy="27463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88DBF8E4-D7CA-8142-B0BF-A723FD026DE7}" type="slidenum">
              <a:rPr lang="en-US" smtClean="0">
                <a:solidFill>
                  <a:srgbClr val="5AAAFA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211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DECE2-8B42-8849-B215-62649DBAF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Vaccine Process – Event Storming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3A67E3-3992-5C45-9DE1-D210848400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7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5B5F5C-FCB7-5E49-9FEB-37B711CF2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0" y="2687508"/>
            <a:ext cx="3943350" cy="22464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3FD8BC-F7E0-6046-87C1-BDE965A2F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1" y="704851"/>
            <a:ext cx="4061883" cy="232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45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6AAA56D-989D-4A83-AD0F-DCC13042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Bounded Contexts : Applying DDD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A77914F-C1B5-8843-B821-FBB16516B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126" y="3233394"/>
            <a:ext cx="5922628" cy="1360832"/>
          </a:xfrm>
        </p:spPr>
        <p:txBody>
          <a:bodyPr/>
          <a:lstStyle/>
          <a:p>
            <a:r>
              <a:rPr lang="en-US" dirty="0"/>
              <a:t>Entities, Commands, Actors -&gt; Bounded contexts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1B13C3-5DD0-4C4A-BCE8-2811936F4E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8A158888-7CA9-084D-A641-EC66ACF9DB3C}" type="slidenum">
              <a:rPr lang="en-US" smtClean="0">
                <a:solidFill>
                  <a:srgbClr val="5AAAFA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922AD1-17F6-1B42-81F3-898B85C4E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01" y="704851"/>
            <a:ext cx="2969469" cy="2434964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0EB241-1281-F240-BA24-BBF0F1373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157" y="704851"/>
            <a:ext cx="2896597" cy="23682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48D88C-25FA-A944-A95F-DBB8FF9BF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947" y="704851"/>
            <a:ext cx="2781678" cy="377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48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6BB9-A2A4-0C48-9D6D-0ABE41811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Context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4D343-C90E-3D41-AF8D-17A9A7C814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9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C87E21-20AF-8243-BB53-5C48819E5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977467"/>
            <a:ext cx="5803553" cy="375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55381"/>
      </p:ext>
    </p:extLst>
  </p:cSld>
  <p:clrMapOvr>
    <a:masterClrMapping/>
  </p:clrMapOvr>
</p:sld>
</file>

<file path=ppt/theme/theme1.xml><?xml version="1.0" encoding="utf-8"?>
<a:theme xmlns:a="http://schemas.openxmlformats.org/drawingml/2006/main" name="1_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FA5E7C78-ED6F-424F-AF60-065FEC4AE799}"/>
    </a:ext>
  </a:extLst>
</a:theme>
</file>

<file path=ppt/theme/theme2.xml><?xml version="1.0" encoding="utf-8"?>
<a:theme xmlns:a="http://schemas.openxmlformats.org/drawingml/2006/main" name="Office Theme">
  <a:themeElements>
    <a:clrScheme name="Custom 72">
      <a:dk1>
        <a:sysClr val="windowText" lastClr="000000"/>
      </a:dk1>
      <a:lt1>
        <a:sysClr val="window" lastClr="FFFFFF"/>
      </a:lt1>
      <a:dk2>
        <a:srgbClr val="264A60"/>
      </a:dk2>
      <a:lt2>
        <a:srgbClr val="DFE9E9"/>
      </a:lt2>
      <a:accent1>
        <a:srgbClr val="4178BE"/>
      </a:accent1>
      <a:accent2>
        <a:srgbClr val="5AAAFA"/>
      </a:accent2>
      <a:accent3>
        <a:srgbClr val="777677"/>
      </a:accent3>
      <a:accent4>
        <a:srgbClr val="006D5D"/>
      </a:accent4>
      <a:accent5>
        <a:srgbClr val="00B4A0"/>
      </a:accent5>
      <a:accent6>
        <a:srgbClr val="7CC7F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t"/>
      <a:lstStyle>
        <a:defPPr marL="0" marR="0" indent="0" algn="l" defTabSz="6858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000" b="0" i="0" u="none" strike="noStrike" kern="1200" cap="none" spc="0" normalizeH="0" baseline="0" noProof="0" dirty="0">
            <a:ln>
              <a:noFill/>
            </a:ln>
            <a:solidFill>
              <a:prstClr val="white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blk_background_2017">
  <a:themeElements>
    <a:clrScheme name="Custom 1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CIS Messaging 3 Chapters 050119 for CL" id="{7172772B-7FAD-1F40-82AB-4367521A43BF}" vid="{FC8DB560-27CE-7944-8CB9-DDADCBD8955A}"/>
    </a:ext>
  </a:extLst>
</a:theme>
</file>

<file path=ppt/theme/theme4.xml><?xml version="1.0" encoding="utf-8"?>
<a:theme xmlns:a="http://schemas.openxmlformats.org/drawingml/2006/main" name="1_Theme1">
  <a:themeElements>
    <a:clrScheme name="Custom 5">
      <a:dk1>
        <a:srgbClr val="1D3548"/>
      </a:dk1>
      <a:lt1>
        <a:srgbClr val="FEFFFE"/>
      </a:lt1>
      <a:dk2>
        <a:srgbClr val="586364"/>
      </a:dk2>
      <a:lt2>
        <a:srgbClr val="DEE6EB"/>
      </a:lt2>
      <a:accent1>
        <a:srgbClr val="272347"/>
      </a:accent1>
      <a:accent2>
        <a:srgbClr val="478CE2"/>
      </a:accent2>
      <a:accent3>
        <a:srgbClr val="586061"/>
      </a:accent3>
      <a:accent4>
        <a:srgbClr val="E71C32"/>
      </a:accent4>
      <a:accent5>
        <a:srgbClr val="FCC400"/>
      </a:accent5>
      <a:accent6>
        <a:srgbClr val="8CD211"/>
      </a:accent6>
      <a:hlink>
        <a:srgbClr val="478DE3"/>
      </a:hlink>
      <a:folHlink>
        <a:srgbClr val="8AA4F3"/>
      </a:folHlink>
    </a:clrScheme>
    <a:fontScheme name="10 September 200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eaLnBrk="1" fontAlgn="auto" hangingPunct="1">
          <a:spcBef>
            <a:spcPts val="0"/>
          </a:spcBef>
          <a:spcAft>
            <a:spcPts val="0"/>
          </a:spcAft>
          <a:defRPr sz="2400" baseline="0" dirty="0">
            <a:solidFill>
              <a:srgbClr val="1D3548"/>
            </a:solidFill>
            <a:latin typeface="IBM Plex Sans" charset="0"/>
            <a:ea typeface="IBM Plex Sans" charset="0"/>
            <a:cs typeface="IBM Plex Sans" charset="0"/>
          </a:defRPr>
        </a:defPPr>
      </a:lst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defRPr sz="1400" baseline="0" dirty="0" smtClean="0"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>
    <a:extraClrScheme>
      <a:clrScheme name="10 September 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008A8A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3A2B3C57-302F-0343-89E0-B9F68D094FEB}" vid="{ECA89E30-0001-124A-A3C8-45A4736DF0AD}"/>
    </a:ext>
  </a:extLst>
</a:theme>
</file>

<file path=ppt/theme/theme5.xml><?xml version="1.0" encoding="utf-8"?>
<a:theme xmlns:a="http://schemas.openxmlformats.org/drawingml/2006/main" name="6_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9B69DC36-69DC-9F44-A4AC-DEF3F2BC1EC0}" vid="{9A7E53AD-5CD8-1643-AC02-33B719B24843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8642</TotalTime>
  <Words>1035</Words>
  <Application>Microsoft Macintosh PowerPoint</Application>
  <PresentationFormat>On-screen Show (16:9)</PresentationFormat>
  <Paragraphs>411</Paragraphs>
  <Slides>25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25</vt:i4>
      </vt:variant>
    </vt:vector>
  </HeadingPairs>
  <TitlesOfParts>
    <vt:vector size="42" baseType="lpstr">
      <vt:lpstr>Arial</vt:lpstr>
      <vt:lpstr>Arial Regular</vt:lpstr>
      <vt:lpstr>Calibri</vt:lpstr>
      <vt:lpstr>Helvetica Neue Light</vt:lpstr>
      <vt:lpstr>Helvetica Neue Thin</vt:lpstr>
      <vt:lpstr>IBM Eliot Sans Regular</vt:lpstr>
      <vt:lpstr>IBM Plex Sans</vt:lpstr>
      <vt:lpstr>IBM Plex Sans Condensed Text</vt:lpstr>
      <vt:lpstr>IBM Plex Sans Regular</vt:lpstr>
      <vt:lpstr>IBM Plex Sans SemiBold</vt:lpstr>
      <vt:lpstr>IBM Plex Sans Text</vt:lpstr>
      <vt:lpstr>Wingdings</vt:lpstr>
      <vt:lpstr>1_dk_blu_background_2017</vt:lpstr>
      <vt:lpstr>Office Theme</vt:lpstr>
      <vt:lpstr>2_blk_background_2017</vt:lpstr>
      <vt:lpstr>1_Theme1</vt:lpstr>
      <vt:lpstr>6_dk_blu_background_2017</vt:lpstr>
      <vt:lpstr>PowerPoint Presentation</vt:lpstr>
      <vt:lpstr>A modern way to manage the vaccine shipment process</vt:lpstr>
      <vt:lpstr>Delivering Vaccines at Scale  Solution</vt:lpstr>
      <vt:lpstr>Business Requirements</vt:lpstr>
      <vt:lpstr>High Level Architecture</vt:lpstr>
      <vt:lpstr>Understanding the process</vt:lpstr>
      <vt:lpstr>Vaccine Process – Event Storming</vt:lpstr>
      <vt:lpstr>Bounded Contexts : Applying DDD</vt:lpstr>
      <vt:lpstr>System Context</vt:lpstr>
      <vt:lpstr>Container View</vt:lpstr>
      <vt:lpstr>Deployment View</vt:lpstr>
      <vt:lpstr>PowerPoint Presentation</vt:lpstr>
      <vt:lpstr>PowerPoint Presentation</vt:lpstr>
      <vt:lpstr>Apache Kafka Orchestrated with Kubernetes</vt:lpstr>
      <vt:lpstr>Integration</vt:lpstr>
      <vt:lpstr>Reefer IoT Simulator</vt:lpstr>
      <vt:lpstr>Cold Chain Monitoring</vt:lpstr>
      <vt:lpstr>vaccine-order-mgr</vt:lpstr>
      <vt:lpstr>vaccine-order-mgr</vt:lpstr>
      <vt:lpstr>VORO components</vt:lpstr>
      <vt:lpstr>Vaccine Order Refrigerator Optimizer</vt:lpstr>
      <vt:lpstr>Assess Business Entity Life Cycle life </vt:lpstr>
      <vt:lpstr>Multi clouds deployment</vt:lpstr>
      <vt:lpstr>Cloud Pak for Application</vt:lpstr>
      <vt:lpstr>Cloud Pak for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44</cp:revision>
  <dcterms:created xsi:type="dcterms:W3CDTF">2020-06-18T19:53:08Z</dcterms:created>
  <dcterms:modified xsi:type="dcterms:W3CDTF">2021-01-27T01:55:52Z</dcterms:modified>
</cp:coreProperties>
</file>